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95" r:id="rId4"/>
    <p:sldId id="341" r:id="rId5"/>
    <p:sldId id="335" r:id="rId6"/>
    <p:sldId id="346" r:id="rId7"/>
    <p:sldId id="333" r:id="rId8"/>
    <p:sldId id="334" r:id="rId9"/>
    <p:sldId id="259" r:id="rId10"/>
    <p:sldId id="260" r:id="rId11"/>
    <p:sldId id="329" r:id="rId12"/>
    <p:sldId id="330" r:id="rId13"/>
    <p:sldId id="331" r:id="rId14"/>
    <p:sldId id="340" r:id="rId15"/>
    <p:sldId id="347" r:id="rId16"/>
    <p:sldId id="261" r:id="rId17"/>
    <p:sldId id="296" r:id="rId18"/>
    <p:sldId id="298" r:id="rId19"/>
    <p:sldId id="299" r:id="rId20"/>
    <p:sldId id="297" r:id="rId21"/>
    <p:sldId id="325" r:id="rId22"/>
    <p:sldId id="332" r:id="rId23"/>
    <p:sldId id="324" r:id="rId24"/>
    <p:sldId id="265" r:id="rId25"/>
    <p:sldId id="267" r:id="rId26"/>
    <p:sldId id="337" r:id="rId27"/>
    <p:sldId id="338" r:id="rId28"/>
    <p:sldId id="353" r:id="rId29"/>
    <p:sldId id="302" r:id="rId30"/>
    <p:sldId id="345" r:id="rId31"/>
    <p:sldId id="348" r:id="rId32"/>
    <p:sldId id="350" r:id="rId33"/>
    <p:sldId id="351" r:id="rId34"/>
    <p:sldId id="349" r:id="rId35"/>
    <p:sldId id="352" r:id="rId36"/>
    <p:sldId id="301" r:id="rId37"/>
    <p:sldId id="354" r:id="rId38"/>
    <p:sldId id="342" r:id="rId39"/>
    <p:sldId id="343"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87" autoAdjust="0"/>
  </p:normalViewPr>
  <p:slideViewPr>
    <p:cSldViewPr>
      <p:cViewPr>
        <p:scale>
          <a:sx n="75" d="100"/>
          <a:sy n="75" d="100"/>
        </p:scale>
        <p:origin x="-2112" y="-4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9D91C-9AEF-46D1-8764-668A6E096230}" type="datetimeFigureOut">
              <a:rPr lang="en-US" smtClean="0"/>
              <a:t>9/23/14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4C144-7A7A-4F1D-BC43-76F2927F1964}" type="slidenum">
              <a:rPr lang="en-US" smtClean="0"/>
              <a:t>‹#›</a:t>
            </a:fld>
            <a:endParaRPr lang="en-US"/>
          </a:p>
        </p:txBody>
      </p:sp>
    </p:spTree>
    <p:extLst>
      <p:ext uri="{BB962C8B-B14F-4D97-AF65-F5344CB8AC3E}">
        <p14:creationId xmlns:p14="http://schemas.microsoft.com/office/powerpoint/2010/main" val="88444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8</a:t>
            </a:fld>
            <a:endParaRPr lang="en-US"/>
          </a:p>
        </p:txBody>
      </p:sp>
    </p:spTree>
    <p:extLst>
      <p:ext uri="{BB962C8B-B14F-4D97-AF65-F5344CB8AC3E}">
        <p14:creationId xmlns:p14="http://schemas.microsoft.com/office/powerpoint/2010/main" val="11047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講評比賽是一個完全不一樣的比賽，因為是要選出最好的講評員，而不是演講者，所有的評分標準都注重在講評的內容。４０％　是分析能力。這占總分的一大部分，你知道４０分的分析能力是什麼意思嗎？你覺得他講得有道理，就代表他的分析能力很好嗎？建議暫３０％，要多少建議才夠？越多越好嗎？怎麼樣的結尾你會給他１５分？兩句？三句？</a:t>
            </a:r>
            <a:endParaRPr lang="en-US" altLang="zh-TW"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20</a:t>
            </a:fld>
            <a:endParaRPr lang="en-US"/>
          </a:p>
        </p:txBody>
      </p:sp>
    </p:spTree>
    <p:extLst>
      <p:ext uri="{BB962C8B-B14F-4D97-AF65-F5344CB8AC3E}">
        <p14:creationId xmlns:p14="http://schemas.microsoft.com/office/powerpoint/2010/main" val="44006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21</a:t>
            </a:fld>
            <a:endParaRPr lang="en-US"/>
          </a:p>
        </p:txBody>
      </p:sp>
    </p:spTree>
    <p:extLst>
      <p:ext uri="{BB962C8B-B14F-4D97-AF65-F5344CB8AC3E}">
        <p14:creationId xmlns:p14="http://schemas.microsoft.com/office/powerpoint/2010/main" val="404949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24</a:t>
            </a:fld>
            <a:endParaRPr lang="en-US"/>
          </a:p>
        </p:txBody>
      </p:sp>
    </p:spTree>
    <p:extLst>
      <p:ext uri="{BB962C8B-B14F-4D97-AF65-F5344CB8AC3E}">
        <p14:creationId xmlns:p14="http://schemas.microsoft.com/office/powerpoint/2010/main" val="279648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同分裁判的評分表只有在全部裁判提名的前三名</a:t>
            </a:r>
            <a:r>
              <a:rPr lang="en-US" altLang="zh-TW" dirty="0" smtClean="0"/>
              <a:t>,</a:t>
            </a:r>
            <a:r>
              <a:rPr lang="zh-TW" altLang="en-US" dirty="0" smtClean="0"/>
              <a:t>總分加總後有同分的情況下</a:t>
            </a:r>
            <a:r>
              <a:rPr lang="en-US" altLang="zh-TW" dirty="0" smtClean="0"/>
              <a:t>,</a:t>
            </a:r>
            <a:r>
              <a:rPr lang="zh-TW" altLang="en-US" dirty="0" smtClean="0"/>
              <a:t>才會列入參考</a:t>
            </a:r>
            <a:r>
              <a:rPr lang="en-US" altLang="zh-TW" dirty="0" smtClean="0"/>
              <a:t>.</a:t>
            </a:r>
            <a:r>
              <a:rPr lang="zh-TW" altLang="en-US" dirty="0" smtClean="0"/>
              <a:t> 同分裁判要列出所有參賽者的名次排列</a:t>
            </a:r>
            <a:r>
              <a:rPr lang="en-US" altLang="zh-TW" dirty="0" smtClean="0"/>
              <a:t>.</a:t>
            </a:r>
            <a:r>
              <a:rPr lang="zh-TW" altLang="en-US" dirty="0" smtClean="0"/>
              <a:t>總分同分的參賽者的得獎順序由同分裁判的列排優先次序為基準</a:t>
            </a:r>
            <a:r>
              <a:rPr lang="en-US" altLang="zh-TW" dirty="0" smtClean="0"/>
              <a:t>.</a:t>
            </a:r>
          </a:p>
          <a:p>
            <a:r>
              <a:rPr lang="en-US" dirty="0" smtClean="0"/>
              <a:t>The</a:t>
            </a:r>
            <a:r>
              <a:rPr lang="en-US" baseline="0" dirty="0" smtClean="0"/>
              <a:t> Tie Breaking Judge ranks all contestants. The contestant order is used when there are same scores after adding up the top 3 place winners and their points. Whoever is ranked ahead on the tie breaking budge’s ballot, he/she will be considered for that place.</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25</a:t>
            </a:fld>
            <a:endParaRPr lang="en-US"/>
          </a:p>
        </p:txBody>
      </p:sp>
    </p:spTree>
    <p:extLst>
      <p:ext uri="{BB962C8B-B14F-4D97-AF65-F5344CB8AC3E}">
        <p14:creationId xmlns:p14="http://schemas.microsoft.com/office/powerpoint/2010/main" val="330267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裁判的工作並不是當講評員</a:t>
            </a:r>
            <a:r>
              <a:rPr lang="en-US" altLang="zh-TW" dirty="0" smtClean="0"/>
              <a:t>. </a:t>
            </a:r>
            <a:r>
              <a:rPr lang="zh-TW" altLang="en-US" dirty="0" smtClean="0"/>
              <a:t>講評的用意是要</a:t>
            </a:r>
            <a:endParaRPr lang="en-US" altLang="zh-TW" dirty="0" smtClean="0"/>
          </a:p>
          <a:p>
            <a:r>
              <a:rPr lang="zh-TW" altLang="en-US" dirty="0" smtClean="0"/>
              <a:t>點出演講的優點</a:t>
            </a:r>
            <a:r>
              <a:rPr lang="en-US" altLang="zh-TW" dirty="0" smtClean="0"/>
              <a:t>, </a:t>
            </a:r>
          </a:p>
          <a:p>
            <a:r>
              <a:rPr lang="zh-TW" altLang="en-US" dirty="0" smtClean="0"/>
              <a:t>根據事前擬定的明確目標 用來比較演講的效果</a:t>
            </a:r>
            <a:endParaRPr lang="en-US" altLang="zh-TW" dirty="0" smtClean="0"/>
          </a:p>
          <a:p>
            <a:r>
              <a:rPr lang="zh-TW" altLang="en-US" dirty="0" smtClean="0"/>
              <a:t>提出進步的建議</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29</a:t>
            </a:fld>
            <a:endParaRPr lang="en-US"/>
          </a:p>
        </p:txBody>
      </p:sp>
    </p:spTree>
    <p:extLst>
      <p:ext uri="{BB962C8B-B14F-4D97-AF65-F5344CB8AC3E}">
        <p14:creationId xmlns:p14="http://schemas.microsoft.com/office/powerpoint/2010/main" val="20420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裁判在上場之前一定要讀懂和清楚的了解評分標準和項目的分數比重分配</a:t>
            </a:r>
            <a:r>
              <a:rPr lang="en-US" altLang="zh-TW" dirty="0" smtClean="0"/>
              <a:t>.</a:t>
            </a:r>
            <a:r>
              <a:rPr lang="zh-TW" altLang="en-US" dirty="0" smtClean="0"/>
              <a:t> 每一個組織舉辦演講比賽都有自己的評分標準</a:t>
            </a:r>
            <a:r>
              <a:rPr lang="en-US" altLang="zh-TW" dirty="0" smtClean="0"/>
              <a:t>.</a:t>
            </a:r>
            <a:r>
              <a:rPr lang="zh-TW" altLang="en-US" dirty="0" smtClean="0"/>
              <a:t> 各個項目的分數比重也都不一樣</a:t>
            </a:r>
            <a:r>
              <a:rPr lang="en-US" altLang="zh-TW" dirty="0" smtClean="0"/>
              <a:t>.</a:t>
            </a:r>
          </a:p>
          <a:p>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10</a:t>
            </a:fld>
            <a:endParaRPr lang="en-US"/>
          </a:p>
        </p:txBody>
      </p:sp>
    </p:spTree>
    <p:extLst>
      <p:ext uri="{BB962C8B-B14F-4D97-AF65-F5344CB8AC3E}">
        <p14:creationId xmlns:p14="http://schemas.microsoft.com/office/powerpoint/2010/main" val="94150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比如說扶輪社的大專英文演講比賽的評分標準和國際演講會就有所不同</a:t>
            </a:r>
            <a:r>
              <a:rPr lang="en-US" altLang="zh-TW" dirty="0" smtClean="0"/>
              <a:t>.</a:t>
            </a:r>
            <a:r>
              <a:rPr lang="zh-TW" altLang="en-US" dirty="0" smtClean="0"/>
              <a:t> 項目不同</a:t>
            </a:r>
            <a:r>
              <a:rPr lang="en-US" altLang="zh-TW" dirty="0" smtClean="0"/>
              <a:t>,</a:t>
            </a:r>
            <a:r>
              <a:rPr lang="zh-TW" altLang="en-US" dirty="0" smtClean="0"/>
              <a:t>分數的比重也不同</a:t>
            </a:r>
            <a:r>
              <a:rPr lang="en-US" altLang="zh-TW" dirty="0" smtClean="0"/>
              <a:t>.</a:t>
            </a:r>
            <a:r>
              <a:rPr lang="zh-TW" altLang="en-US" dirty="0" smtClean="0"/>
              <a:t>裁判需要觀察的方向就會不同</a:t>
            </a:r>
            <a:r>
              <a:rPr lang="en-US" altLang="zh-TW" dirty="0" smtClean="0"/>
              <a:t>.</a:t>
            </a:r>
            <a:r>
              <a:rPr lang="zh-TW" altLang="en-US" dirty="0" smtClean="0"/>
              <a:t> 演講會不把時間列入評分</a:t>
            </a:r>
            <a:r>
              <a:rPr lang="en-US" altLang="zh-TW" dirty="0" smtClean="0"/>
              <a:t>,</a:t>
            </a:r>
            <a:r>
              <a:rPr lang="zh-TW" altLang="en-US" dirty="0" smtClean="0"/>
              <a:t>只要是符合標準內就可以</a:t>
            </a:r>
            <a:r>
              <a:rPr lang="en-US" altLang="zh-TW" dirty="0" smtClean="0"/>
              <a:t>,</a:t>
            </a:r>
            <a:r>
              <a:rPr lang="zh-TW" altLang="en-US" dirty="0" smtClean="0"/>
              <a:t>扶輪社用扣分的方式把事件列入總分的計算</a:t>
            </a:r>
            <a:r>
              <a:rPr lang="en-US" altLang="zh-TW" dirty="0" smtClean="0"/>
              <a:t>.</a:t>
            </a:r>
            <a:r>
              <a:rPr lang="zh-TW" altLang="en-US" dirty="0" smtClean="0"/>
              <a:t>語言的比重也有非常大的不同</a:t>
            </a:r>
            <a:r>
              <a:rPr lang="en-US" altLang="zh-TW" dirty="0" smtClean="0"/>
              <a:t>.</a:t>
            </a:r>
            <a:r>
              <a:rPr lang="zh-TW" altLang="en-US" dirty="0" smtClean="0"/>
              <a:t> 很明顯的可以看得出來演講會重視的是整體的呈現</a:t>
            </a:r>
            <a:r>
              <a:rPr lang="en-US" altLang="zh-TW" dirty="0" smtClean="0"/>
              <a:t>.</a:t>
            </a:r>
            <a:r>
              <a:rPr lang="zh-TW" altLang="en-US" dirty="0" smtClean="0"/>
              <a:t>扶輪社比較重視內容和語言</a:t>
            </a:r>
            <a:r>
              <a:rPr lang="en-US" altLang="zh-TW" dirty="0" smtClean="0"/>
              <a:t>.</a:t>
            </a:r>
          </a:p>
          <a:p>
            <a:endParaRPr lang="en-US" dirty="0" smtClean="0"/>
          </a:p>
          <a:p>
            <a:r>
              <a:rPr lang="en-US" dirty="0" smtClean="0"/>
              <a:t>The criteria</a:t>
            </a:r>
            <a:r>
              <a:rPr lang="en-US" baseline="0" dirty="0" smtClean="0"/>
              <a:t> for judging a speech is very different between Toastmasters and Rotary’s College Level English Speech Contest. Toastmaster speeches do not take into account the exact time used, as long as it’s within the minimum and maximum. However, Rotary uses a deduction system and considers time an important criteria. Rotary also places more importance on the use of language compared to Toastmasters. Overall, delivery skills seem to be more important at a Toastmasters contest and words and content more important for winning a Rotary contest.</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11</a:t>
            </a:fld>
            <a:endParaRPr lang="en-US"/>
          </a:p>
        </p:txBody>
      </p:sp>
    </p:spTree>
    <p:extLst>
      <p:ext uri="{BB962C8B-B14F-4D97-AF65-F5344CB8AC3E}">
        <p14:creationId xmlns:p14="http://schemas.microsoft.com/office/powerpoint/2010/main" val="805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Judging</a:t>
            </a:r>
            <a:r>
              <a:rPr lang="en-US" baseline="0" dirty="0" smtClean="0"/>
              <a:t> a contest is a very personal and subjective decision. We are trying to convert a speech delivery of words into points that we can measure. It’s easier to say you like a speech or you didn’t like a speech. But when you have to rank contestants, according to a set of criteria, this becomes very difficult. Do you know what your perfect speaker looks like? Do you know what 50 points for content sounds like? What is the difference when you give someone 10 or 11 points for a category? Can you justify your own scores? </a:t>
            </a:r>
          </a:p>
          <a:p>
            <a:endParaRPr lang="en-US" baseline="0" dirty="0" smtClean="0"/>
          </a:p>
          <a:p>
            <a:r>
              <a:rPr lang="en-US" baseline="0" dirty="0" smtClean="0"/>
              <a:t>The job of a judge is to select the top 3 speakers from a contest. Do not compare contestants against their prior delivery. Do not compare contestants to others from previous years. </a:t>
            </a:r>
          </a:p>
          <a:p>
            <a:endParaRPr lang="en-US" baseline="0" dirty="0" smtClean="0"/>
          </a:p>
          <a:p>
            <a:r>
              <a:rPr lang="en-US" baseline="0" dirty="0" smtClean="0"/>
              <a:t>What do you use as a reference for awarding points? Do you use a world championship speaker as a reference and compare contestants against that standard? Do you use yourself as the reference? Do you use the first speaker as a reference?</a:t>
            </a:r>
          </a:p>
          <a:p>
            <a:endParaRPr lang="en-US" baseline="0" dirty="0" smtClean="0"/>
          </a:p>
          <a:p>
            <a:r>
              <a:rPr lang="en-US" baseline="0" dirty="0" smtClean="0"/>
              <a:t>It doesn’t matter who you use a reference as long as it’s the same person or the same standard. If you compare every contestant against that, then it’s easier to give higher points or lower points and select your top 3.</a:t>
            </a:r>
          </a:p>
          <a:p>
            <a:endParaRPr lang="en-US" baseline="0" dirty="0" smtClean="0"/>
          </a:p>
          <a:p>
            <a:r>
              <a:rPr lang="en-US" baseline="0" dirty="0" smtClean="0"/>
              <a:t>Some judges award points very carefully and add up the totals, before deciding who the top 3 winners are. Some judges never award any points, but select their top 3 without calculating total points.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12</a:t>
            </a:fld>
            <a:endParaRPr lang="en-US"/>
          </a:p>
        </p:txBody>
      </p:sp>
    </p:spTree>
    <p:extLst>
      <p:ext uri="{BB962C8B-B14F-4D97-AF65-F5344CB8AC3E}">
        <p14:creationId xmlns:p14="http://schemas.microsoft.com/office/powerpoint/2010/main" val="15280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fill out surveys, do you tend to give out higher</a:t>
            </a:r>
            <a:r>
              <a:rPr lang="en-US" baseline="0" dirty="0" smtClean="0"/>
              <a:t> points or do you tend to rank everything on the low end? Do you know your own personal style? It doesn’t matter whether you tend to give toward the higher or lower end, as long as you are consistent. If you rank everyone the same on the lowest side, there should still be a difference in total points, because some must still be lower in some items. If you rank everyone really high, you need a way to deduct points so you can determine the top 3 winners. As long as you have your own style and system for making decisions on scoring, then you can be a fair judge.</a:t>
            </a:r>
          </a:p>
          <a:p>
            <a:endParaRPr lang="en-US" baseline="0" dirty="0" smtClean="0"/>
          </a:p>
          <a:p>
            <a:r>
              <a:rPr lang="zh-TW" altLang="en-US" baseline="0" dirty="0" smtClean="0"/>
              <a:t>你知道當你填問卷的時候你通常都給高分還是低分</a:t>
            </a:r>
            <a:r>
              <a:rPr lang="en-US" altLang="zh-TW" baseline="0" dirty="0" smtClean="0"/>
              <a:t>? </a:t>
            </a:r>
            <a:r>
              <a:rPr lang="zh-TW" altLang="en-US" baseline="0" dirty="0" smtClean="0"/>
              <a:t>你知道你自己的習慣嗎</a:t>
            </a:r>
            <a:r>
              <a:rPr lang="en-US" altLang="zh-TW" baseline="0" dirty="0" smtClean="0"/>
              <a:t>?</a:t>
            </a:r>
            <a:r>
              <a:rPr lang="zh-TW" altLang="en-US" baseline="0" dirty="0" smtClean="0"/>
              <a:t> 其實不管你通常是給高分還是低分</a:t>
            </a:r>
            <a:r>
              <a:rPr lang="en-US" altLang="zh-TW" baseline="0" dirty="0" smtClean="0"/>
              <a:t>,</a:t>
            </a:r>
            <a:r>
              <a:rPr lang="zh-TW" altLang="en-US" baseline="0" dirty="0" smtClean="0"/>
              <a:t>只要你是一致的給分</a:t>
            </a:r>
            <a:r>
              <a:rPr lang="en-US" altLang="zh-TW" baseline="0" dirty="0" smtClean="0"/>
              <a:t>.</a:t>
            </a:r>
            <a:r>
              <a:rPr lang="zh-TW" altLang="en-US" baseline="0" dirty="0" smtClean="0"/>
              <a:t>如果大家都很低分</a:t>
            </a:r>
            <a:r>
              <a:rPr lang="en-US" altLang="zh-TW" baseline="0" dirty="0" smtClean="0"/>
              <a:t>,</a:t>
            </a:r>
            <a:r>
              <a:rPr lang="zh-TW" altLang="en-US" baseline="0" dirty="0" smtClean="0"/>
              <a:t>一定還是有差別</a:t>
            </a:r>
            <a:r>
              <a:rPr lang="en-US" altLang="zh-TW" baseline="0" dirty="0" smtClean="0"/>
              <a:t>,</a:t>
            </a:r>
            <a:r>
              <a:rPr lang="zh-TW" altLang="en-US" baseline="0" dirty="0" smtClean="0"/>
              <a:t>某些人在某些項目一定會比較更低分</a:t>
            </a:r>
            <a:r>
              <a:rPr lang="en-US" altLang="zh-TW" baseline="0" dirty="0" smtClean="0"/>
              <a:t>,</a:t>
            </a:r>
            <a:r>
              <a:rPr lang="zh-TW" altLang="en-US" baseline="0" dirty="0" smtClean="0"/>
              <a:t>這樣你還是可以選出前三名</a:t>
            </a:r>
            <a:r>
              <a:rPr lang="en-US" altLang="zh-TW" baseline="0" dirty="0" smtClean="0"/>
              <a:t>.</a:t>
            </a:r>
            <a:r>
              <a:rPr lang="zh-TW" altLang="en-US" baseline="0" dirty="0" smtClean="0"/>
              <a:t>如果你像我一樣喜歡給高分</a:t>
            </a:r>
            <a:r>
              <a:rPr lang="en-US" altLang="zh-TW" baseline="0" dirty="0" smtClean="0"/>
              <a:t>,</a:t>
            </a:r>
            <a:r>
              <a:rPr lang="zh-TW" altLang="en-US" baseline="0" dirty="0" smtClean="0"/>
              <a:t>那要有一個扣分的機制</a:t>
            </a:r>
            <a:r>
              <a:rPr lang="en-US" altLang="zh-TW" baseline="0" dirty="0" smtClean="0"/>
              <a:t>,</a:t>
            </a:r>
            <a:r>
              <a:rPr lang="zh-TW" altLang="en-US" baseline="0" dirty="0" smtClean="0"/>
              <a:t>不然大家都是滿分也不行</a:t>
            </a:r>
            <a:r>
              <a:rPr lang="en-US" altLang="zh-TW" baseline="0" dirty="0" smtClean="0"/>
              <a:t>.</a:t>
            </a:r>
            <a:r>
              <a:rPr lang="zh-TW" altLang="en-US" baseline="0" dirty="0" smtClean="0"/>
              <a:t>只要你有自己的一套方法</a:t>
            </a:r>
            <a:r>
              <a:rPr lang="en-US" altLang="zh-TW" baseline="0" dirty="0" smtClean="0"/>
              <a:t>,</a:t>
            </a:r>
            <a:r>
              <a:rPr lang="zh-TW" altLang="en-US" baseline="0" dirty="0" smtClean="0"/>
              <a:t>而且在同一場比賽用同一套方法</a:t>
            </a:r>
            <a:r>
              <a:rPr lang="en-US" altLang="zh-TW" baseline="0" dirty="0" smtClean="0"/>
              <a:t>,</a:t>
            </a:r>
            <a:r>
              <a:rPr lang="zh-TW" altLang="en-US" baseline="0" dirty="0" smtClean="0"/>
              <a:t>這樣就可以必較公平的選出前三名</a:t>
            </a:r>
            <a:r>
              <a:rPr lang="en-US" altLang="zh-TW" baseline="0" dirty="0" smtClean="0"/>
              <a:t>.</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13</a:t>
            </a:fld>
            <a:endParaRPr lang="en-US"/>
          </a:p>
        </p:txBody>
      </p:sp>
    </p:spTree>
    <p:extLst>
      <p:ext uri="{BB962C8B-B14F-4D97-AF65-F5344CB8AC3E}">
        <p14:creationId xmlns:p14="http://schemas.microsoft.com/office/powerpoint/2010/main" val="76976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簡單的看看這四個比賽的評分表</a:t>
            </a:r>
            <a:r>
              <a:rPr lang="en-US" altLang="zh-TW" dirty="0" smtClean="0"/>
              <a:t>.</a:t>
            </a:r>
            <a:r>
              <a:rPr lang="zh-TW" altLang="en-US" dirty="0" smtClean="0"/>
              <a:t>評分標準的細項請自己回家研究</a:t>
            </a:r>
            <a:r>
              <a:rPr lang="en-US" altLang="zh-TW" dirty="0" smtClean="0"/>
              <a:t>.</a:t>
            </a:r>
            <a:r>
              <a:rPr lang="zh-TW" altLang="en-US" dirty="0" smtClean="0"/>
              <a:t> 每一個大項目都還有細分得非常明確</a:t>
            </a:r>
            <a:r>
              <a:rPr lang="en-US" altLang="zh-TW" dirty="0" smtClean="0"/>
              <a:t>.</a:t>
            </a:r>
            <a:r>
              <a:rPr lang="zh-TW" altLang="en-US" dirty="0" smtClean="0"/>
              <a:t>有最高分和最低分</a:t>
            </a:r>
            <a:r>
              <a:rPr lang="en-US" altLang="zh-TW" dirty="0" smtClean="0"/>
              <a:t>.</a:t>
            </a:r>
            <a:r>
              <a:rPr lang="zh-TW" altLang="en-US" dirty="0" smtClean="0"/>
              <a:t> 每一個項目給幾分當然有裁判決定</a:t>
            </a:r>
            <a:r>
              <a:rPr lang="en-US" altLang="zh-TW" dirty="0" smtClean="0"/>
              <a:t>.</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14</a:t>
            </a:fld>
            <a:endParaRPr lang="en-US"/>
          </a:p>
        </p:txBody>
      </p:sp>
    </p:spTree>
    <p:extLst>
      <p:ext uri="{BB962C8B-B14F-4D97-AF65-F5344CB8AC3E}">
        <p14:creationId xmlns:p14="http://schemas.microsoft.com/office/powerpoint/2010/main" val="160107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簡單的看看這四個比賽的評分表</a:t>
            </a:r>
            <a:r>
              <a:rPr lang="en-US" altLang="zh-TW" dirty="0" smtClean="0"/>
              <a:t>.</a:t>
            </a:r>
            <a:r>
              <a:rPr lang="zh-TW" altLang="en-US" dirty="0" smtClean="0"/>
              <a:t>評分標準的細項請自己回家研究</a:t>
            </a:r>
            <a:r>
              <a:rPr lang="en-US" altLang="zh-TW" dirty="0" smtClean="0"/>
              <a:t>.</a:t>
            </a:r>
            <a:r>
              <a:rPr lang="zh-TW" altLang="en-US" dirty="0" smtClean="0"/>
              <a:t> 每一個大項目都還有細分得非常明確</a:t>
            </a:r>
            <a:r>
              <a:rPr lang="en-US" altLang="zh-TW" dirty="0" smtClean="0"/>
              <a:t>.</a:t>
            </a:r>
            <a:r>
              <a:rPr lang="zh-TW" altLang="en-US" dirty="0" smtClean="0"/>
              <a:t>有最高分和最低分</a:t>
            </a:r>
            <a:r>
              <a:rPr lang="en-US" altLang="zh-TW" dirty="0" smtClean="0"/>
              <a:t>.</a:t>
            </a:r>
            <a:r>
              <a:rPr lang="zh-TW" altLang="en-US" dirty="0" smtClean="0"/>
              <a:t> 每一個項目給幾分當然有裁判決定</a:t>
            </a:r>
            <a:r>
              <a:rPr lang="en-US" altLang="zh-TW" dirty="0" smtClean="0"/>
              <a:t>.</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16</a:t>
            </a:fld>
            <a:endParaRPr lang="en-US"/>
          </a:p>
        </p:txBody>
      </p:sp>
    </p:spTree>
    <p:extLst>
      <p:ext uri="{BB962C8B-B14F-4D97-AF65-F5344CB8AC3E}">
        <p14:creationId xmlns:p14="http://schemas.microsoft.com/office/powerpoint/2010/main" val="160107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幽默演說和指定演講比賽有哪裡不同</a:t>
            </a:r>
            <a:r>
              <a:rPr lang="en-US" altLang="zh-TW" dirty="0" smtClean="0"/>
              <a:t>?</a:t>
            </a:r>
            <a:r>
              <a:rPr lang="zh-TW" altLang="en-US" dirty="0" smtClean="0"/>
              <a:t>多了聽眾的反應這個項目：１５分。因為多了這個項目，所以要從其他的項目把分數的比重做調整。很多人覺得幽默演說不需要有演講價值，只要好笑就好了。可是評分項目裡占的比重和指定演講是一樣的。所以還是一樣重要。</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17</a:t>
            </a:fld>
            <a:endParaRPr lang="en-US"/>
          </a:p>
        </p:txBody>
      </p:sp>
    </p:spTree>
    <p:extLst>
      <p:ext uri="{BB962C8B-B14F-4D97-AF65-F5344CB8AC3E}">
        <p14:creationId xmlns:p14="http://schemas.microsoft.com/office/powerpoint/2010/main" val="290949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即席演講因為準備時間的關係，所以有些項目就不列入評分，可是還是一個比較簡短的演講，要有布局，效果，聲音和語言。比重也調整過。</a:t>
            </a:r>
            <a:endParaRPr lang="en-US" dirty="0"/>
          </a:p>
        </p:txBody>
      </p:sp>
      <p:sp>
        <p:nvSpPr>
          <p:cNvPr id="4" name="Slide Number Placeholder 3"/>
          <p:cNvSpPr>
            <a:spLocks noGrp="1"/>
          </p:cNvSpPr>
          <p:nvPr>
            <p:ph type="sldNum" sz="quarter" idx="10"/>
          </p:nvPr>
        </p:nvSpPr>
        <p:spPr/>
        <p:txBody>
          <a:bodyPr/>
          <a:lstStyle/>
          <a:p>
            <a:fld id="{8284C144-7A7A-4F1D-BC43-76F2927F1964}" type="slidenum">
              <a:rPr lang="en-US" smtClean="0"/>
              <a:t>18</a:t>
            </a:fld>
            <a:endParaRPr lang="en-US"/>
          </a:p>
        </p:txBody>
      </p:sp>
    </p:spTree>
    <p:extLst>
      <p:ext uri="{BB962C8B-B14F-4D97-AF65-F5344CB8AC3E}">
        <p14:creationId xmlns:p14="http://schemas.microsoft.com/office/powerpoint/2010/main" val="364849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8F6472-8A52-4602-9F75-01A755F1F66A}" type="datetimeFigureOut">
              <a:rPr lang="zh-TW" altLang="en-US" smtClean="0"/>
              <a:pPr/>
              <a:t>9/23/14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9DEA64-0723-4C9B-9926-1DEE0BD20DB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6021288"/>
            <a:ext cx="9144000"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6472-8A52-4602-9F75-01A755F1F66A}" type="datetimeFigureOut">
              <a:rPr lang="zh-TW" altLang="en-US" smtClean="0"/>
              <a:pPr/>
              <a:t>9/23/14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DEA64-0723-4C9B-9926-1DEE0BD20DB4}" type="slidenum">
              <a:rPr lang="zh-TW" altLang="en-US" smtClean="0"/>
              <a:pPr/>
              <a:t>‹#›</a:t>
            </a:fld>
            <a:endParaRPr lang="zh-TW" altLang="en-US"/>
          </a:p>
        </p:txBody>
      </p:sp>
      <p:pic>
        <p:nvPicPr>
          <p:cNvPr id="7" name="圖片 6" descr="logo-members-sec.gif"/>
          <p:cNvPicPr>
            <a:picLocks noChangeAspect="1"/>
          </p:cNvPicPr>
          <p:nvPr userDrawn="1"/>
        </p:nvPicPr>
        <p:blipFill>
          <a:blip r:embed="rId13" cstate="print"/>
          <a:stretch>
            <a:fillRect/>
          </a:stretch>
        </p:blipFill>
        <p:spPr>
          <a:xfrm>
            <a:off x="-252536" y="6000750"/>
            <a:ext cx="4514850" cy="857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87624" y="692696"/>
            <a:ext cx="6904856" cy="4176464"/>
          </a:xfrm>
        </p:spPr>
        <p:txBody>
          <a:bodyPr>
            <a:noAutofit/>
          </a:bodyPr>
          <a:lstStyle/>
          <a:p>
            <a:r>
              <a:rPr lang="en-US" altLang="zh-TW" sz="7200" dirty="0" smtClean="0">
                <a:solidFill>
                  <a:schemeClr val="tx1"/>
                </a:solidFill>
              </a:rPr>
              <a:t>Judges Training</a:t>
            </a:r>
          </a:p>
          <a:p>
            <a:endParaRPr lang="en-US" altLang="zh-TW" sz="5400" dirty="0" smtClean="0">
              <a:solidFill>
                <a:schemeClr val="tx1"/>
              </a:solidFill>
            </a:endParaRPr>
          </a:p>
          <a:p>
            <a:r>
              <a:rPr lang="en-US" altLang="zh-TW" dirty="0" smtClean="0">
                <a:solidFill>
                  <a:schemeClr val="tx1"/>
                </a:solidFill>
              </a:rPr>
              <a:t>Helen Chen</a:t>
            </a:r>
          </a:p>
          <a:p>
            <a:r>
              <a:rPr lang="en-US" altLang="zh-TW" dirty="0" smtClean="0">
                <a:solidFill>
                  <a:schemeClr val="tx1"/>
                </a:solidFill>
              </a:rPr>
              <a:t>September 21, 2014</a:t>
            </a:r>
          </a:p>
          <a:p>
            <a:r>
              <a:rPr lang="en-US" altLang="zh-TW" dirty="0" smtClean="0">
                <a:solidFill>
                  <a:schemeClr val="tx1"/>
                </a:solidFill>
              </a:rPr>
              <a:t>Division C Judges Training</a:t>
            </a:r>
            <a:endParaRPr lang="zh-TW" alt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83" t="11407" r="32000" b="6075"/>
          <a:stretch/>
        </p:blipFill>
        <p:spPr bwMode="auto">
          <a:xfrm>
            <a:off x="375504" y="0"/>
            <a:ext cx="4412104" cy="59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p:cNvSpPr/>
          <p:nvPr/>
        </p:nvSpPr>
        <p:spPr>
          <a:xfrm>
            <a:off x="1403648" y="1556792"/>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1403648" y="3429000"/>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403648" y="2564904"/>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7"/>
          <p:cNvSpPr>
            <a:spLocks noGrp="1"/>
          </p:cNvSpPr>
          <p:nvPr>
            <p:ph type="title"/>
          </p:nvPr>
        </p:nvSpPr>
        <p:spPr>
          <a:xfrm>
            <a:off x="4716016" y="274638"/>
            <a:ext cx="4427984" cy="1143000"/>
          </a:xfrm>
        </p:spPr>
        <p:txBody>
          <a:bodyPr>
            <a:normAutofit fontScale="90000"/>
          </a:bodyPr>
          <a:lstStyle/>
          <a:p>
            <a:r>
              <a:rPr lang="en-US" altLang="zh-TW" dirty="0" smtClean="0">
                <a:solidFill>
                  <a:srgbClr val="FF0000"/>
                </a:solidFill>
              </a:rPr>
              <a:t>Three Main Criteria</a:t>
            </a:r>
            <a:endParaRPr lang="zh-TW" altLang="en-US" dirty="0">
              <a:solidFill>
                <a:srgbClr val="FF0000"/>
              </a:solidFill>
            </a:endParaRPr>
          </a:p>
        </p:txBody>
      </p:sp>
      <p:cxnSp>
        <p:nvCxnSpPr>
          <p:cNvPr id="10" name="直線單箭頭接點 9"/>
          <p:cNvCxnSpPr/>
          <p:nvPr/>
        </p:nvCxnSpPr>
        <p:spPr>
          <a:xfrm>
            <a:off x="1691680" y="2132856"/>
            <a:ext cx="302433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4871874" y="1508591"/>
            <a:ext cx="4020606" cy="1077218"/>
          </a:xfrm>
          <a:prstGeom prst="rect">
            <a:avLst/>
          </a:prstGeom>
          <a:noFill/>
        </p:spPr>
        <p:txBody>
          <a:bodyPr wrap="square" rtlCol="0">
            <a:spAutoFit/>
          </a:bodyPr>
          <a:lstStyle/>
          <a:p>
            <a:r>
              <a:rPr lang="en-US" altLang="zh-TW" sz="3600" dirty="0" smtClean="0"/>
              <a:t>Content 50%</a:t>
            </a:r>
            <a:r>
              <a:rPr lang="zh-TW" altLang="en-US" sz="3600" dirty="0" smtClean="0"/>
              <a:t> </a:t>
            </a:r>
            <a:endParaRPr lang="en-US" altLang="zh-TW" sz="3600" dirty="0" smtClean="0"/>
          </a:p>
          <a:p>
            <a:r>
              <a:rPr lang="zh-TW" altLang="en-US" sz="2800" dirty="0" smtClean="0"/>
              <a:t>內容</a:t>
            </a:r>
            <a:endParaRPr lang="zh-TW" altLang="en-US" sz="2800" dirty="0"/>
          </a:p>
        </p:txBody>
      </p:sp>
      <p:cxnSp>
        <p:nvCxnSpPr>
          <p:cNvPr id="13" name="直線單箭頭接點 12"/>
          <p:cNvCxnSpPr/>
          <p:nvPr/>
        </p:nvCxnSpPr>
        <p:spPr>
          <a:xfrm>
            <a:off x="1619672" y="4077072"/>
            <a:ext cx="309634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1619672" y="3212976"/>
            <a:ext cx="309634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4881740" y="2708920"/>
            <a:ext cx="2664296" cy="1077218"/>
          </a:xfrm>
          <a:prstGeom prst="rect">
            <a:avLst/>
          </a:prstGeom>
          <a:noFill/>
        </p:spPr>
        <p:txBody>
          <a:bodyPr wrap="square" rtlCol="0">
            <a:spAutoFit/>
          </a:bodyPr>
          <a:lstStyle/>
          <a:p>
            <a:r>
              <a:rPr lang="en-US" altLang="zh-TW" sz="3600" dirty="0" smtClean="0"/>
              <a:t>Delivery 30%</a:t>
            </a:r>
          </a:p>
          <a:p>
            <a:r>
              <a:rPr lang="zh-TW" altLang="en-US" sz="2800" dirty="0" smtClean="0"/>
              <a:t>技巧</a:t>
            </a:r>
            <a:endParaRPr lang="zh-TW" altLang="en-US" sz="2800" dirty="0"/>
          </a:p>
        </p:txBody>
      </p:sp>
      <p:sp>
        <p:nvSpPr>
          <p:cNvPr id="16" name="文字方塊 15"/>
          <p:cNvSpPr txBox="1"/>
          <p:nvPr/>
        </p:nvSpPr>
        <p:spPr>
          <a:xfrm>
            <a:off x="4881740" y="3919677"/>
            <a:ext cx="2952328" cy="1077218"/>
          </a:xfrm>
          <a:prstGeom prst="rect">
            <a:avLst/>
          </a:prstGeom>
          <a:noFill/>
        </p:spPr>
        <p:txBody>
          <a:bodyPr wrap="square" rtlCol="0">
            <a:spAutoFit/>
          </a:bodyPr>
          <a:lstStyle/>
          <a:p>
            <a:r>
              <a:rPr lang="en-US" altLang="zh-TW" sz="3600" dirty="0" smtClean="0"/>
              <a:t>Language 20%</a:t>
            </a:r>
          </a:p>
          <a:p>
            <a:r>
              <a:rPr lang="zh-TW" altLang="en-US" sz="2800" dirty="0"/>
              <a:t>語言</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88640"/>
            <a:ext cx="4246804" cy="504057"/>
          </a:xfrm>
        </p:spPr>
        <p:txBody>
          <a:bodyPr>
            <a:noAutofit/>
          </a:bodyPr>
          <a:lstStyle/>
          <a:p>
            <a:pPr algn="ctr"/>
            <a:r>
              <a:rPr lang="en-US" altLang="zh-TW" sz="4800" u="sng" dirty="0" smtClean="0">
                <a:solidFill>
                  <a:schemeClr val="accent2">
                    <a:lumMod val="75000"/>
                  </a:schemeClr>
                </a:solidFill>
              </a:rPr>
              <a:t>Toastmasters</a:t>
            </a:r>
            <a:endParaRPr lang="zh-TW" altLang="en-US" sz="4800" u="sng" dirty="0">
              <a:solidFill>
                <a:schemeClr val="accent2">
                  <a:lumMod val="75000"/>
                </a:schemeClr>
              </a:solidFill>
            </a:endParaRPr>
          </a:p>
        </p:txBody>
      </p:sp>
      <p:sp>
        <p:nvSpPr>
          <p:cNvPr id="4" name="Content Placeholder 3"/>
          <p:cNvSpPr>
            <a:spLocks noGrp="1"/>
          </p:cNvSpPr>
          <p:nvPr>
            <p:ph sz="half" idx="2"/>
          </p:nvPr>
        </p:nvSpPr>
        <p:spPr>
          <a:xfrm>
            <a:off x="827583" y="828402"/>
            <a:ext cx="3803395" cy="4976862"/>
          </a:xfrm>
        </p:spPr>
        <p:txBody>
          <a:bodyPr/>
          <a:lstStyle/>
          <a:p>
            <a:pPr marL="0" indent="0">
              <a:buNone/>
            </a:pPr>
            <a:r>
              <a:rPr lang="en-US" altLang="zh-TW" b="1" dirty="0" smtClean="0"/>
              <a:t>Content 50%</a:t>
            </a:r>
          </a:p>
          <a:p>
            <a:r>
              <a:rPr lang="en-US" altLang="zh-TW" dirty="0" smtClean="0"/>
              <a:t>Speech Delivery</a:t>
            </a:r>
          </a:p>
          <a:p>
            <a:r>
              <a:rPr lang="en-US" altLang="zh-TW" dirty="0" smtClean="0"/>
              <a:t>Effectiveness</a:t>
            </a:r>
          </a:p>
          <a:p>
            <a:r>
              <a:rPr lang="en-US" altLang="zh-TW" dirty="0" smtClean="0"/>
              <a:t>Speech Value</a:t>
            </a:r>
          </a:p>
          <a:p>
            <a:pPr marL="0" indent="0">
              <a:buNone/>
            </a:pPr>
            <a:r>
              <a:rPr lang="en-US" altLang="zh-TW" b="1" dirty="0" smtClean="0">
                <a:solidFill>
                  <a:srgbClr val="FF0000"/>
                </a:solidFill>
              </a:rPr>
              <a:t>Delivery 30%</a:t>
            </a:r>
          </a:p>
          <a:p>
            <a:r>
              <a:rPr lang="en-US" altLang="zh-TW" dirty="0" smtClean="0"/>
              <a:t>Physical</a:t>
            </a:r>
          </a:p>
          <a:p>
            <a:r>
              <a:rPr lang="en-US" altLang="zh-TW" dirty="0" smtClean="0"/>
              <a:t>Voice</a:t>
            </a:r>
          </a:p>
          <a:p>
            <a:r>
              <a:rPr lang="en-US" altLang="zh-TW" dirty="0" smtClean="0"/>
              <a:t>Manner</a:t>
            </a:r>
          </a:p>
          <a:p>
            <a:pPr marL="0" indent="0">
              <a:buNone/>
            </a:pPr>
            <a:r>
              <a:rPr lang="en-US" altLang="zh-TW" b="1" dirty="0" smtClean="0"/>
              <a:t>Language </a:t>
            </a:r>
            <a:r>
              <a:rPr lang="en-US" altLang="zh-TW" b="1" dirty="0" smtClean="0">
                <a:solidFill>
                  <a:srgbClr val="FF0000"/>
                </a:solidFill>
              </a:rPr>
              <a:t>20%</a:t>
            </a:r>
          </a:p>
          <a:p>
            <a:r>
              <a:rPr lang="en-US" altLang="zh-TW" dirty="0" smtClean="0"/>
              <a:t>Appropriateness</a:t>
            </a:r>
          </a:p>
          <a:p>
            <a:r>
              <a:rPr lang="en-US" altLang="zh-TW" dirty="0" smtClean="0"/>
              <a:t>Correctness</a:t>
            </a:r>
            <a:endParaRPr lang="zh-TW" altLang="en-US" dirty="0"/>
          </a:p>
        </p:txBody>
      </p:sp>
      <p:sp>
        <p:nvSpPr>
          <p:cNvPr id="5" name="Text Placeholder 4"/>
          <p:cNvSpPr>
            <a:spLocks noGrp="1"/>
          </p:cNvSpPr>
          <p:nvPr>
            <p:ph type="body" sz="quarter" idx="3"/>
          </p:nvPr>
        </p:nvSpPr>
        <p:spPr>
          <a:xfrm>
            <a:off x="4572000" y="116633"/>
            <a:ext cx="2592288" cy="576064"/>
          </a:xfrm>
        </p:spPr>
        <p:txBody>
          <a:bodyPr>
            <a:noAutofit/>
          </a:bodyPr>
          <a:lstStyle/>
          <a:p>
            <a:pPr algn="ctr"/>
            <a:r>
              <a:rPr lang="en-US" altLang="zh-TW" sz="4800" u="sng" dirty="0" smtClean="0">
                <a:solidFill>
                  <a:schemeClr val="accent2">
                    <a:lumMod val="75000"/>
                  </a:schemeClr>
                </a:solidFill>
              </a:rPr>
              <a:t>Rotary</a:t>
            </a:r>
            <a:endParaRPr lang="zh-TW" altLang="en-US" sz="4800" u="sng" dirty="0">
              <a:solidFill>
                <a:schemeClr val="accent2">
                  <a:lumMod val="75000"/>
                </a:schemeClr>
              </a:solidFill>
            </a:endParaRPr>
          </a:p>
        </p:txBody>
      </p:sp>
      <p:sp>
        <p:nvSpPr>
          <p:cNvPr id="6" name="Content Placeholder 5"/>
          <p:cNvSpPr>
            <a:spLocks noGrp="1"/>
          </p:cNvSpPr>
          <p:nvPr>
            <p:ph sz="quarter" idx="4"/>
          </p:nvPr>
        </p:nvSpPr>
        <p:spPr>
          <a:xfrm>
            <a:off x="4572000" y="828402"/>
            <a:ext cx="4248472" cy="5192886"/>
          </a:xfrm>
        </p:spPr>
        <p:txBody>
          <a:bodyPr>
            <a:normAutofit fontScale="92500" lnSpcReduction="10000"/>
          </a:bodyPr>
          <a:lstStyle/>
          <a:p>
            <a:pPr marL="0" indent="0">
              <a:buNone/>
            </a:pPr>
            <a:r>
              <a:rPr lang="en-US" altLang="zh-TW" b="1" dirty="0" smtClean="0"/>
              <a:t>Content 30%</a:t>
            </a:r>
          </a:p>
          <a:p>
            <a:r>
              <a:rPr lang="en-US" altLang="zh-TW" dirty="0" smtClean="0"/>
              <a:t>Introduction(8)</a:t>
            </a:r>
          </a:p>
          <a:p>
            <a:r>
              <a:rPr lang="en-US" altLang="zh-TW" dirty="0" smtClean="0"/>
              <a:t>Objectives (8)</a:t>
            </a:r>
          </a:p>
          <a:p>
            <a:r>
              <a:rPr lang="en-US" altLang="zh-TW" dirty="0" smtClean="0"/>
              <a:t>Conclusion (8)</a:t>
            </a:r>
          </a:p>
          <a:p>
            <a:r>
              <a:rPr lang="en-US" altLang="zh-TW" dirty="0" smtClean="0">
                <a:solidFill>
                  <a:srgbClr val="FF0000"/>
                </a:solidFill>
              </a:rPr>
              <a:t>Time (6)</a:t>
            </a:r>
          </a:p>
          <a:p>
            <a:pPr marL="0" indent="0">
              <a:buNone/>
            </a:pPr>
            <a:r>
              <a:rPr lang="en-US" altLang="zh-TW" b="1" dirty="0" smtClean="0"/>
              <a:t>Effectiveness 30%</a:t>
            </a:r>
          </a:p>
          <a:p>
            <a:r>
              <a:rPr lang="en-US" altLang="zh-TW" dirty="0" smtClean="0"/>
              <a:t>Achievement of Purpose </a:t>
            </a:r>
          </a:p>
          <a:p>
            <a:r>
              <a:rPr lang="en-US" altLang="zh-TW" dirty="0" smtClean="0"/>
              <a:t>Originality </a:t>
            </a:r>
          </a:p>
          <a:p>
            <a:r>
              <a:rPr lang="en-US" altLang="zh-TW" dirty="0" smtClean="0"/>
              <a:t>Confidence</a:t>
            </a:r>
          </a:p>
          <a:p>
            <a:pPr marL="0" indent="0">
              <a:buNone/>
            </a:pPr>
            <a:r>
              <a:rPr lang="en-US" altLang="zh-TW" b="1" dirty="0" smtClean="0"/>
              <a:t>Language </a:t>
            </a:r>
            <a:r>
              <a:rPr lang="en-US" altLang="zh-TW" b="1" dirty="0" smtClean="0">
                <a:solidFill>
                  <a:srgbClr val="FF0000"/>
                </a:solidFill>
              </a:rPr>
              <a:t>40%</a:t>
            </a:r>
          </a:p>
          <a:p>
            <a:r>
              <a:rPr lang="en-US" altLang="zh-TW" dirty="0" smtClean="0"/>
              <a:t>Grammar</a:t>
            </a:r>
          </a:p>
          <a:p>
            <a:r>
              <a:rPr lang="en-US" altLang="zh-TW" dirty="0" smtClean="0"/>
              <a:t>Appropriate</a:t>
            </a:r>
          </a:p>
          <a:p>
            <a:r>
              <a:rPr lang="en-US" altLang="zh-TW" dirty="0" smtClean="0"/>
              <a:t>Pronunciation</a:t>
            </a:r>
          </a:p>
          <a:p>
            <a:r>
              <a:rPr lang="en-US" altLang="zh-TW" dirty="0" smtClean="0"/>
              <a:t>Fluency</a:t>
            </a:r>
          </a:p>
          <a:p>
            <a:pPr marL="0" indent="0">
              <a:buNone/>
            </a:pPr>
            <a:endParaRPr lang="zh-TW" altLang="en-US" dirty="0"/>
          </a:p>
        </p:txBody>
      </p:sp>
    </p:spTree>
    <p:extLst>
      <p:ext uri="{BB962C8B-B14F-4D97-AF65-F5344CB8AC3E}">
        <p14:creationId xmlns:p14="http://schemas.microsoft.com/office/powerpoint/2010/main" val="35523178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83" t="11407" r="32000" b="6075"/>
          <a:stretch/>
        </p:blipFill>
        <p:spPr bwMode="auto">
          <a:xfrm>
            <a:off x="395536" y="0"/>
            <a:ext cx="4412104" cy="59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p:cNvSpPr/>
          <p:nvPr/>
        </p:nvSpPr>
        <p:spPr>
          <a:xfrm>
            <a:off x="1403648" y="1556792"/>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1403648" y="3429000"/>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403648" y="2564904"/>
            <a:ext cx="21602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7"/>
          <p:cNvSpPr>
            <a:spLocks noGrp="1"/>
          </p:cNvSpPr>
          <p:nvPr>
            <p:ph type="title"/>
          </p:nvPr>
        </p:nvSpPr>
        <p:spPr>
          <a:xfrm>
            <a:off x="4716016" y="274638"/>
            <a:ext cx="4427984" cy="1143000"/>
          </a:xfrm>
        </p:spPr>
        <p:txBody>
          <a:bodyPr>
            <a:normAutofit fontScale="90000"/>
          </a:bodyPr>
          <a:lstStyle/>
          <a:p>
            <a:r>
              <a:rPr lang="en-US" altLang="zh-TW" dirty="0" smtClean="0">
                <a:solidFill>
                  <a:srgbClr val="FF0000"/>
                </a:solidFill>
              </a:rPr>
              <a:t>Three Main Criteria</a:t>
            </a:r>
            <a:endParaRPr lang="zh-TW" altLang="en-US" dirty="0">
              <a:solidFill>
                <a:srgbClr val="FF0000"/>
              </a:solidFill>
            </a:endParaRPr>
          </a:p>
        </p:txBody>
      </p:sp>
      <p:cxnSp>
        <p:nvCxnSpPr>
          <p:cNvPr id="10" name="直線單箭頭接點 9"/>
          <p:cNvCxnSpPr/>
          <p:nvPr/>
        </p:nvCxnSpPr>
        <p:spPr>
          <a:xfrm>
            <a:off x="1691680" y="2132856"/>
            <a:ext cx="352839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724128" y="1772816"/>
            <a:ext cx="2880320" cy="646331"/>
          </a:xfrm>
          <a:prstGeom prst="rect">
            <a:avLst/>
          </a:prstGeom>
          <a:noFill/>
        </p:spPr>
        <p:txBody>
          <a:bodyPr wrap="square" rtlCol="0">
            <a:spAutoFit/>
          </a:bodyPr>
          <a:lstStyle/>
          <a:p>
            <a:r>
              <a:rPr lang="en-US" altLang="zh-TW" sz="3600" dirty="0" smtClean="0"/>
              <a:t>Content 50%</a:t>
            </a:r>
            <a:endParaRPr lang="zh-TW" altLang="en-US" sz="3600" dirty="0"/>
          </a:p>
        </p:txBody>
      </p:sp>
      <p:cxnSp>
        <p:nvCxnSpPr>
          <p:cNvPr id="13" name="直線單箭頭接點 12"/>
          <p:cNvCxnSpPr/>
          <p:nvPr/>
        </p:nvCxnSpPr>
        <p:spPr>
          <a:xfrm>
            <a:off x="1619672" y="4077072"/>
            <a:ext cx="352839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1619672" y="3212976"/>
            <a:ext cx="352839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796136" y="2780928"/>
            <a:ext cx="2664296" cy="646331"/>
          </a:xfrm>
          <a:prstGeom prst="rect">
            <a:avLst/>
          </a:prstGeom>
          <a:noFill/>
        </p:spPr>
        <p:txBody>
          <a:bodyPr wrap="square" rtlCol="0">
            <a:spAutoFit/>
          </a:bodyPr>
          <a:lstStyle/>
          <a:p>
            <a:r>
              <a:rPr lang="en-US" altLang="zh-TW" sz="3600" dirty="0" smtClean="0"/>
              <a:t>Delivery 30%</a:t>
            </a:r>
            <a:endParaRPr lang="zh-TW" altLang="en-US" sz="3600" dirty="0"/>
          </a:p>
        </p:txBody>
      </p:sp>
      <p:sp>
        <p:nvSpPr>
          <p:cNvPr id="16" name="文字方塊 15"/>
          <p:cNvSpPr txBox="1"/>
          <p:nvPr/>
        </p:nvSpPr>
        <p:spPr>
          <a:xfrm>
            <a:off x="5796136" y="3862789"/>
            <a:ext cx="2952328" cy="646331"/>
          </a:xfrm>
          <a:prstGeom prst="rect">
            <a:avLst/>
          </a:prstGeom>
          <a:noFill/>
        </p:spPr>
        <p:txBody>
          <a:bodyPr wrap="square" rtlCol="0">
            <a:spAutoFit/>
          </a:bodyPr>
          <a:lstStyle/>
          <a:p>
            <a:r>
              <a:rPr lang="en-US" altLang="zh-TW" sz="3600" dirty="0" smtClean="0"/>
              <a:t>Language 20%</a:t>
            </a:r>
            <a:endParaRPr lang="zh-TW" altLang="en-US" sz="3600" dirty="0"/>
          </a:p>
        </p:txBody>
      </p:sp>
    </p:spTree>
    <p:extLst>
      <p:ext uri="{BB962C8B-B14F-4D97-AF65-F5344CB8AC3E}">
        <p14:creationId xmlns:p14="http://schemas.microsoft.com/office/powerpoint/2010/main" val="247234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80939"/>
          </a:xfrm>
        </p:spPr>
        <p:txBody>
          <a:bodyPr>
            <a:normAutofit fontScale="62500" lnSpcReduction="20000"/>
          </a:bodyPr>
          <a:lstStyle/>
          <a:p>
            <a:pPr marL="0" indent="0">
              <a:buNone/>
            </a:pPr>
            <a:r>
              <a:rPr lang="en-US" altLang="zh-TW" dirty="0" smtClean="0"/>
              <a:t>Do you tend to rank on the lower end or higher end?</a:t>
            </a:r>
          </a:p>
          <a:p>
            <a:pPr marL="0" indent="0">
              <a:buNone/>
            </a:pPr>
            <a:r>
              <a:rPr lang="zh-TW" altLang="en-US" dirty="0"/>
              <a:t>你填問卷時傾向高分還是低</a:t>
            </a:r>
            <a:r>
              <a:rPr lang="zh-TW" altLang="en-US" dirty="0" smtClean="0"/>
              <a:t>分</a:t>
            </a:r>
            <a:r>
              <a:rPr lang="en-US" altLang="zh-TW" dirty="0" smtClean="0"/>
              <a:t>?</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72008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579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6"/>
          <p:cNvSpPr>
            <a:spLocks noGrp="1"/>
          </p:cNvSpPr>
          <p:nvPr>
            <p:ph type="title"/>
          </p:nvPr>
        </p:nvSpPr>
        <p:spPr>
          <a:xfrm>
            <a:off x="251520" y="25192"/>
            <a:ext cx="8229600" cy="648072"/>
          </a:xfrm>
        </p:spPr>
        <p:txBody>
          <a:bodyPr>
            <a:normAutofit fontScale="90000"/>
          </a:bodyPr>
          <a:lstStyle/>
          <a:p>
            <a:pPr algn="l"/>
            <a:r>
              <a:rPr lang="en-US" altLang="zh-TW" sz="4000" dirty="0" smtClean="0"/>
              <a:t>International Speech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743666258"/>
              </p:ext>
            </p:extLst>
          </p:nvPr>
        </p:nvGraphicFramePr>
        <p:xfrm>
          <a:off x="323528" y="620688"/>
          <a:ext cx="4140460" cy="5320769"/>
        </p:xfrm>
        <a:graphic>
          <a:graphicData uri="http://schemas.openxmlformats.org/drawingml/2006/table">
            <a:tbl>
              <a:tblPr firstRow="1" bandRow="1">
                <a:tableStyleId>{5C22544A-7EE6-4342-B048-85BDC9FD1C3A}</a:tableStyleId>
              </a:tblPr>
              <a:tblGrid>
                <a:gridCol w="2592288"/>
                <a:gridCol w="1548172"/>
              </a:tblGrid>
              <a:tr h="748770">
                <a:tc>
                  <a:txBody>
                    <a:bodyPr/>
                    <a:lstStyle/>
                    <a:p>
                      <a:r>
                        <a:rPr lang="en-US" sz="2800" dirty="0" smtClean="0">
                          <a:solidFill>
                            <a:schemeClr val="tx1"/>
                          </a:solidFill>
                        </a:rPr>
                        <a:t>Judging Item</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Excellent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6733">
                <a:tc>
                  <a:txBody>
                    <a:bodyPr/>
                    <a:lstStyle/>
                    <a:p>
                      <a:r>
                        <a:rPr lang="en-US" sz="2800" dirty="0" smtClean="0"/>
                        <a:t>Speech Development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20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02725">
                <a:tc>
                  <a:txBody>
                    <a:bodyPr/>
                    <a:lstStyle/>
                    <a:p>
                      <a:r>
                        <a:rPr lang="en-US" sz="2800" dirty="0" smtClean="0"/>
                        <a:t>Effectiveness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02725">
                <a:tc>
                  <a:txBody>
                    <a:bodyPr/>
                    <a:lstStyle/>
                    <a:p>
                      <a:r>
                        <a:rPr lang="en-US" sz="2800" dirty="0" smtClean="0"/>
                        <a:t>Speech Value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02725">
                <a:tc>
                  <a:txBody>
                    <a:bodyPr/>
                    <a:lstStyle/>
                    <a:p>
                      <a:r>
                        <a:rPr lang="en-US" sz="2800" dirty="0" smtClean="0"/>
                        <a:t>Physical</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02725">
                <a:tc>
                  <a:txBody>
                    <a:bodyPr/>
                    <a:lstStyle/>
                    <a:p>
                      <a:r>
                        <a:rPr lang="en-US" sz="2800" dirty="0" smtClean="0"/>
                        <a:t>Voice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02725">
                <a:tc>
                  <a:txBody>
                    <a:bodyPr/>
                    <a:lstStyle/>
                    <a:p>
                      <a:r>
                        <a:rPr lang="en-US" sz="2800" dirty="0" smtClean="0"/>
                        <a:t>Manner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02725">
                <a:tc>
                  <a:txBody>
                    <a:bodyPr/>
                    <a:lstStyle/>
                    <a:p>
                      <a:r>
                        <a:rPr lang="en-US" sz="2800" dirty="0" smtClean="0"/>
                        <a:t>Appropriateness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02725">
                <a:tc>
                  <a:txBody>
                    <a:bodyPr/>
                    <a:lstStyle/>
                    <a:p>
                      <a:r>
                        <a:rPr lang="en-US" sz="2800" dirty="0" smtClean="0"/>
                        <a:t>Correctness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pic>
        <p:nvPicPr>
          <p:cNvPr id="1026" name="Picture 2" descr="http://static5.businessinsider.com/image/5408bed4ecad04e5259d3039-960/dananjaya%20hettiarachch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268760"/>
            <a:ext cx="819014" cy="1229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Find Your Voice and Serve Your World George Y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1268760"/>
            <a:ext cx="1187919" cy="12027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QSEBUUExQWFRUUGRoYFxcVFBIVFBgVFhQVFBQXFBcXHCYeFxokGRQUHy8gIycpLCwsGB8xNTAqNSYsLCkBCQoKDgwOGg8PGiwkHCQvLCwsLCwvLCksLCwpKSwsLCksLCwsKSwpKSwsLCwpLCksKikpKiwsLCwsLCksLCwpKf/AABEIAIQAYAMBIgACEQEDEQH/xAAcAAACAgMBAQAAAAAAAAAAAAAEBQMGAAIHAQj/xAA8EAABAwIEAwQHBQcFAAAAAAABAAIRAwQFEiExQVFhBiJxkRMygaGxwfAHQmLR4RQjM3JzssIWNVKCkv/EABoBAAMBAQEBAAAAAAAAAAAAAAIEBQMBAAb/xAAkEQACAgICAQQDAQAAAAAAAAAAAQIDETESIQQyQWFxE1GRBf/aAAwDAQACEQMRAD8A6FcDT9FvQaI2+C2qjQqv9re1dOyoydaj/wCGydyNyeTRKSUW0MDjEcRp0WZnua0dY9yomOfaXbEFjaRqjnLQFzbGu0NW5qF9V5ceAnugcA0cAl7Llarx+8tnOSRab3tE2o2BSy8jmM+BSt9mXnPAE8BsNNPZohKZlMLZ5AjmtGvx6DT57IXWhAP1p1Qr3zxGnyRt5nA14/QSuoZKOMm9gyjgIp1zJPOd+oIKKs3jLU55T8Wj5oJtIr3KRtsjTADwP3J/qD3U3fmpco9AP5h8HIWlXHoo4559mSEW4j0A/n/xctE8njumOYiy3t6lap6rBMbEnZrR1JgL55xzGKl1WdVqGXO8mjg1o4ALq/2v32W1p0+NSoSR0Y34S4LjZBJS1MOsnpGjWc0TStwvaFt01TazwZ74jQLRyUdnYwb0LqdPkEysqTgRofLRWXD+zQG8lWC0wRgHqhTbvNglhD1dDKXidpmA04cFX7nDyOa63XwsEeqEkxHBBGyCjzI6Cs8ds5xSrwYd7CiiQj8SwaJhJ6gLfYqkZKayhGUXB9njnQZCaH+BP4x/a5J88+KaUHzQ8HD+160i8GY8+1TFjVvnMmG0QGgdT3nHzI8lT6LJTzt1/uNx/UPwCDw63kri6ieayw/CsM2O6t1hagAIKwogAJ1bBrRJcBHUKJ5Vzk+irTBRQytaWiYU2KO0DTsQfJGNZrCluEmMkLhPBBXNrKOuLltMSZMcAlFx2jfwpT7VoqLHpAuaFl/hAIOio+N4WWukfouhi/e/1qbvENP0UuxvDczCY16pzxr5VSxLRjbBTj0cuIgpjh8vb6Nolz3tygcyC0fFR4nQhx+teK0sKxY9rm7ggjx4K631lEvtPA7+0O3LMRrfiyv8czQfjKDwbh4qyfarYn07KvBzAw+LSY93wVawF8Pb0MrsvScXqLQ60cYGbKCP+yZ2mAsgZnu15gAe8rTEH5n+kH3mtcPENDSPNpUFG3dUZOaHTIOsQOBjmo7TzvBSRY7DDWUyP3hAkT3cwHPZya29QOe4BwIb96Q0Hwn4Kt0aLgxrfSE5Ry0JJLtPNHYVXdWrHMAA1jKbQI2Y2CdOZkobFCEG3/Qo82+ia8rhp72/DXRe/wCqg1saADYNaGzwcRA12114oStZOl1NwnI5xYeJY4zB8DMeKxtkwtGZodEwHcJXKLF++js4N/YYMZa7QyHbwTwOygxR+egQPXzDKfwxqDO+pWfs2cjuxH1umJsgGpOycYyNFE5Hj1k5r3ZhE66JXY0pqMHNzR5vA+av/auzBeOo+Cr1fBDRr0AdHvfTI/DNWG/2kqzTep1fOBG2rEmzoXanBxc27mfeAzN/mbqPyXLreyfSMuaR8tQuzxyHu/RVrHbIVKb9Nd9uqcjlpoVi8NAVi8OotYRsSWuG8OiWnpOvtKNo4dHH3JXhz8unJP7eqCFFsbUsFauKayYaeVs6+5TdnqcOLuaGv7iRC0wzFw3h7ljZCU1hGi6LDiND7yHYzNyPkoxjbyR3JC9LC3vDToloxcHhmmEw9lLReVqkCEPTvtFG5+aVlNHkhXiFl6R7YBJB2HLj7FUsReKuKGDI/aabQQeDIacp4Qcy6FhzZqez5hc1tWtZiENOZtO50O8tFQ69dz5Kj/nttTX6Qp5WkdRzjpCXOOjhEyDE9fBMonf696Wg97ZfQ1LZHn7FcqUMtQg+KMpHRG4thst9I0atPe8DxQFu9SvIrcWVaLFJG7qslEWvo82pA8UBeWYcNJHgShrG2yu1P/oT4arBJbyMLLLZQrNGkt8wpK9+yIlJBS7uWWx0bLtfFTWuE0x3suscTJS1sIrtsNJhbXSdEQDAQjDl0UhqaaJaUcsLPQg7V41UoMHonZXPzAmNQ0ATHIyRqqt2Sph13RB2z+6Crxj3Yk1nZ3VSxxbla0sBbrrMzPil2C9hLu1uqT3sDmAk52Ozs9X70d5vkrvj1xr8f5aJN9nOfT6Li46fr9fRS+oe9BH1G6OOxj6lD07JznbQOvyVKt47YjJNk9ppM69OiruIWBp6jUHb8lZvQZQGjfiUBiDcwy89ug5opUqaeQ4WODK42tqjqduHIB7YPUaKSlXIUOyvDK0Jjm2w9oRNRoA3ShmIO5KQ1y7dJTg28m/Ile6TomuC2WeqwcJk+A1PySuiFc+y2HltP0hEF/qzvk5+3fyXIxc3hGN1nGIVjWH56JjRzdQeo3HgVvgNTNTE7wjbn1D4IPBWQFWgn+P6JTEbLON9SfJT1Ya2TudkW2hqhJzPJPqt0CfrT2C2DOow0Tu86+G6Du7bvEgiNI/JNnjM7wQVdkmVty2DgrWN4YWxUHqnR3R3M9Cl9NmqvVvTBEESDoQdikGOYAaPfYCaZ829D06pG6lyXKI3VavSwShaTqjm24CW29wQneCWZuH8mD1nf4jqpUq23hD3JRWWFYFgvpny4fu27/iP/Hw5q6wtLa3DGgNEAbKSU5ClVrHuTrLHN5Bb+rDfHTz0Udi2CvKxz1I4N19pXtU5XApjj1hGQva8wVEAsWJ5+4KN6I0Qz2ae1YsQrR17NaSb27ZEHULFiFHCu4r2ZpCrDczQYMNdp7NNFZcHs202BrBAGgWLFg0uRrJtpDErRx0WLED2CCW40J5rLj1VixGtn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8" descr="data:image/jpeg;base64,/9j/4AAQSkZJRgABAQAAAQABAAD/2wCEAAkGBhQSEBUUExQWFRUUGRoYFxcVFBIVFBgVFhQVFBQXFBcXHCYeFxokGRQUHy8gIycpLCwsGB8xNTAqNSYsLCkBCQoKDgwOGg8PGiwkHCQvLCwsLCwvLCksLCwpKSwsLCksLCwsKSwpKSwsLCwpLCksKikpKiwsLCwsLCksLCwpKf/AABEIAIQAYAMBIgACEQEDEQH/xAAcAAACAgMBAQAAAAAAAAAAAAAEBQMGAAIHAQj/xAA8EAABAwIEAwQHBQcFAAAAAAABAAIRAwQFEiExQVFhBiJxkRMygaGxwfAHQmLR4RQjM3JzssIWNVKCkv/EABoBAAMBAQEBAAAAAAAAAAAAAAIEBQMBAAb/xAAkEQACAgICAQQDAQAAAAAAAAAAAQIDETESIQQyQWFxE1GRBf/aAAwDAQACEQMRAD8A6FcDT9FvQaI2+C2qjQqv9re1dOyoydaj/wCGydyNyeTRKSUW0MDjEcRp0WZnua0dY9yomOfaXbEFjaRqjnLQFzbGu0NW5qF9V5ceAnugcA0cAl7Llarx+8tnOSRab3tE2o2BSy8jmM+BSt9mXnPAE8BsNNPZohKZlMLZ5AjmtGvx6DT57IXWhAP1p1Qr3zxGnyRt5nA14/QSuoZKOMm9gyjgIp1zJPOd+oIKKs3jLU55T8Wj5oJtIr3KRtsjTADwP3J/qD3U3fmpco9AP5h8HIWlXHoo4559mSEW4j0A/n/xctE8njumOYiy3t6lap6rBMbEnZrR1JgL55xzGKl1WdVqGXO8mjg1o4ALq/2v32W1p0+NSoSR0Y34S4LjZBJS1MOsnpGjWc0TStwvaFt01TazwZ74jQLRyUdnYwb0LqdPkEysqTgRofLRWXD+zQG8lWC0wRgHqhTbvNglhD1dDKXidpmA04cFX7nDyOa63XwsEeqEkxHBBGyCjzI6Cs8ds5xSrwYd7CiiQj8SwaJhJ6gLfYqkZKayhGUXB9njnQZCaH+BP4x/a5J88+KaUHzQ8HD+160i8GY8+1TFjVvnMmG0QGgdT3nHzI8lT6LJTzt1/uNx/UPwCDw63kri6ieayw/CsM2O6t1hagAIKwogAJ1bBrRJcBHUKJ5Vzk+irTBRQytaWiYU2KO0DTsQfJGNZrCluEmMkLhPBBXNrKOuLltMSZMcAlFx2jfwpT7VoqLHpAuaFl/hAIOio+N4WWukfouhi/e/1qbvENP0UuxvDczCY16pzxr5VSxLRjbBTj0cuIgpjh8vb6Nolz3tygcyC0fFR4nQhx+teK0sKxY9rm7ggjx4K631lEvtPA7+0O3LMRrfiyv8czQfjKDwbh4qyfarYn07KvBzAw+LSY93wVawF8Pb0MrsvScXqLQ60cYGbKCP+yZ2mAsgZnu15gAe8rTEH5n+kH3mtcPENDSPNpUFG3dUZOaHTIOsQOBjmo7TzvBSRY7DDWUyP3hAkT3cwHPZya29QOe4BwIb96Q0Hwn4Kt0aLgxrfSE5Ry0JJLtPNHYVXdWrHMAA1jKbQI2Y2CdOZkobFCEG3/Qo82+ia8rhp72/DXRe/wCqg1saADYNaGzwcRA12114oStZOl1NwnI5xYeJY4zB8DMeKxtkwtGZodEwHcJXKLF++js4N/YYMZa7QyHbwTwOygxR+egQPXzDKfwxqDO+pWfs2cjuxH1umJsgGpOycYyNFE5Hj1k5r3ZhE66JXY0pqMHNzR5vA+av/auzBeOo+Cr1fBDRr0AdHvfTI/DNWG/2kqzTep1fOBG2rEmzoXanBxc27mfeAzN/mbqPyXLreyfSMuaR8tQuzxyHu/RVrHbIVKb9Nd9uqcjlpoVi8NAVi8OotYRsSWuG8OiWnpOvtKNo4dHH3JXhz8unJP7eqCFFsbUsFauKayYaeVs6+5TdnqcOLuaGv7iRC0wzFw3h7ljZCU1hGi6LDiND7yHYzNyPkoxjbyR3JC9LC3vDToloxcHhmmEw9lLReVqkCEPTvtFG5+aVlNHkhXiFl6R7YBJB2HLj7FUsReKuKGDI/aabQQeDIacp4Qcy6FhzZqez5hc1tWtZiENOZtO50O8tFQ69dz5Kj/nttTX6Qp5WkdRzjpCXOOjhEyDE9fBMonf696Wg97ZfQ1LZHn7FcqUMtQg+KMpHRG4thst9I0atPe8DxQFu9SvIrcWVaLFJG7qslEWvo82pA8UBeWYcNJHgShrG2yu1P/oT4arBJbyMLLLZQrNGkt8wpK9+yIlJBS7uWWx0bLtfFTWuE0x3suscTJS1sIrtsNJhbXSdEQDAQjDl0UhqaaJaUcsLPQg7V41UoMHonZXPzAmNQ0ATHIyRqqt2Sph13RB2z+6Crxj3Yk1nZ3VSxxbla0sBbrrMzPil2C9hLu1uqT3sDmAk52Ozs9X70d5vkrvj1xr8f5aJN9nOfT6Li46fr9fRS+oe9BH1G6OOxj6lD07JznbQOvyVKt47YjJNk9ppM69OiruIWBp6jUHb8lZvQZQGjfiUBiDcwy89ug5opUqaeQ4WODK42tqjqduHIB7YPUaKSlXIUOyvDK0Jjm2w9oRNRoA3ShmIO5KQ1y7dJTg28m/Ile6TomuC2WeqwcJk+A1PySuiFc+y2HltP0hEF/qzvk5+3fyXIxc3hGN1nGIVjWH56JjRzdQeo3HgVvgNTNTE7wjbn1D4IPBWQFWgn+P6JTEbLON9SfJT1Ya2TudkW2hqhJzPJPqt0CfrT2C2DOow0Tu86+G6Du7bvEgiNI/JNnjM7wQVdkmVty2DgrWN4YWxUHqnR3R3M9Cl9NmqvVvTBEESDoQdikGOYAaPfYCaZ829D06pG6lyXKI3VavSwShaTqjm24CW29wQneCWZuH8mD1nf4jqpUq23hD3JRWWFYFgvpny4fu27/iP/Hw5q6wtLa3DGgNEAbKSU5ClVrHuTrLHN5Bb+rDfHTz0Udi2CvKxz1I4N19pXtU5XApjj1hGQva8wVEAsWJ5+4KN6I0Qz2ae1YsQrR17NaSb27ZEHULFiFHCu4r2ZpCrDczQYMNdp7NNFZcHs202BrBAGgWLFg0uRrJtpDErRx0WLED2CCW40J5rLj1VixGt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247998"/>
            <a:ext cx="914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1" descr="data:image/jpeg;base64,/9j/4AAQSkZJRgABAQAAAQABAAD/2wCEAAkGBhQSEBUUExQWFRUUGRoYFxcVFBIVFBgVFhQVFBQXFBcXHCYeFxokGRQUHy8gIycpLCwsGB8xNTAqNSYsLCkBCQoKDgwOGg8PGiwkHCQvLCwsLCwvLCksLCwpKSwsLCksLCwsKSwpKSwsLCwpLCksKikpKiwsLCwsLCksLCwpKf/AABEIAIQAYAMBIgACEQEDEQH/xAAcAAACAgMBAQAAAAAAAAAAAAAEBQMGAAIHAQj/xAA8EAABAwIEAwQHBQcFAAAAAAABAAIRAwQFEiExQVFhBiJxkRMygaGxwfAHQmLR4RQjM3JzssIWNVKCkv/EABoBAAMBAQEBAAAAAAAAAAAAAAIEBQMBAAb/xAAkEQACAgICAQQDAQAAAAAAAAAAAQIDETESIQQyQWFxE1GRBf/aAAwDAQACEQMRAD8A6FcDT9FvQaI2+C2qjQqv9re1dOyoydaj/wCGydyNyeTRKSUW0MDjEcRp0WZnua0dY9yomOfaXbEFjaRqjnLQFzbGu0NW5qF9V5ceAnugcA0cAl7Llarx+8tnOSRab3tE2o2BSy8jmM+BSt9mXnPAE8BsNNPZohKZlMLZ5AjmtGvx6DT57IXWhAP1p1Qr3zxGnyRt5nA14/QSuoZKOMm9gyjgIp1zJPOd+oIKKs3jLU55T8Wj5oJtIr3KRtsjTADwP3J/qD3U3fmpco9AP5h8HIWlXHoo4559mSEW4j0A/n/xctE8njumOYiy3t6lap6rBMbEnZrR1JgL55xzGKl1WdVqGXO8mjg1o4ALq/2v32W1p0+NSoSR0Y34S4LjZBJS1MOsnpGjWc0TStwvaFt01TazwZ74jQLRyUdnYwb0LqdPkEysqTgRofLRWXD+zQG8lWC0wRgHqhTbvNglhD1dDKXidpmA04cFX7nDyOa63XwsEeqEkxHBBGyCjzI6Cs8ds5xSrwYd7CiiQj8SwaJhJ6gLfYqkZKayhGUXB9njnQZCaH+BP4x/a5J88+KaUHzQ8HD+160i8GY8+1TFjVvnMmG0QGgdT3nHzI8lT6LJTzt1/uNx/UPwCDw63kri6ieayw/CsM2O6t1hagAIKwogAJ1bBrRJcBHUKJ5Vzk+irTBRQytaWiYU2KO0DTsQfJGNZrCluEmMkLhPBBXNrKOuLltMSZMcAlFx2jfwpT7VoqLHpAuaFl/hAIOio+N4WWukfouhi/e/1qbvENP0UuxvDczCY16pzxr5VSxLRjbBTj0cuIgpjh8vb6Nolz3tygcyC0fFR4nQhx+teK0sKxY9rm7ggjx4K631lEvtPA7+0O3LMRrfiyv8czQfjKDwbh4qyfarYn07KvBzAw+LSY93wVawF8Pb0MrsvScXqLQ60cYGbKCP+yZ2mAsgZnu15gAe8rTEH5n+kH3mtcPENDSPNpUFG3dUZOaHTIOsQOBjmo7TzvBSRY7DDWUyP3hAkT3cwHPZya29QOe4BwIb96Q0Hwn4Kt0aLgxrfSE5Ry0JJLtPNHYVXdWrHMAA1jKbQI2Y2CdOZkobFCEG3/Qo82+ia8rhp72/DXRe/wCqg1saADYNaGzwcRA12114oStZOl1NwnI5xYeJY4zB8DMeKxtkwtGZodEwHcJXKLF++js4N/YYMZa7QyHbwTwOygxR+egQPXzDKfwxqDO+pWfs2cjuxH1umJsgGpOycYyNFE5Hj1k5r3ZhE66JXY0pqMHNzR5vA+av/auzBeOo+Cr1fBDRr0AdHvfTI/DNWG/2kqzTep1fOBG2rEmzoXanBxc27mfeAzN/mbqPyXLreyfSMuaR8tQuzxyHu/RVrHbIVKb9Nd9uqcjlpoVi8NAVi8OotYRsSWuG8OiWnpOvtKNo4dHH3JXhz8unJP7eqCFFsbUsFauKayYaeVs6+5TdnqcOLuaGv7iRC0wzFw3h7ljZCU1hGi6LDiND7yHYzNyPkoxjbyR3JC9LC3vDToloxcHhmmEw9lLReVqkCEPTvtFG5+aVlNHkhXiFl6R7YBJB2HLj7FUsReKuKGDI/aabQQeDIacp4Qcy6FhzZqez5hc1tWtZiENOZtO50O8tFQ69dz5Kj/nttTX6Qp5WkdRzjpCXOOjhEyDE9fBMonf696Wg97ZfQ1LZHn7FcqUMtQg+KMpHRG4thst9I0atPe8DxQFu9SvIrcWVaLFJG7qslEWvo82pA8UBeWYcNJHgShrG2yu1P/oT4arBJbyMLLLZQrNGkt8wpK9+yIlJBS7uWWx0bLtfFTWuE0x3suscTJS1sIrtsNJhbXSdEQDAQjDl0UhqaaJaUcsLPQg7V41UoMHonZXPzAmNQ0ATHIyRqqt2Sph13RB2z+6Crxj3Yk1nZ3VSxxbla0sBbrrMzPil2C9hLu1uqT3sDmAk52Ozs9X70d5vkrvj1xr8f5aJN9nOfT6Li46fr9fRS+oe9BH1G6OOxj6lD07JznbQOvyVKt47YjJNk9ppM69OiruIWBp6jUHb8lZvQZQGjfiUBiDcwy89ug5opUqaeQ4WODK42tqjqduHIB7YPUaKSlXIUOyvDK0Jjm2w9oRNRoA3ShmIO5KQ1y7dJTg28m/Ile6TomuC2WeqwcJk+A1PySuiFc+y2HltP0hEF/qzvk5+3fyXIxc3hGN1nGIVjWH56JjRzdQeo3HgVvgNTNTE7wjbn1D4IPBWQFWgn+P6JTEbLON9SfJT1Ya2TudkW2hqhJzPJPqt0CfrT2C2DOow0Tu86+G6Du7bvEgiNI/JNnjM7wQVdkmVty2DgrWN4YWxUHqnR3R3M9Cl9NmqvVvTBEESDoQdikGOYAaPfYCaZ829D06pG6lyXKI3VavSwShaTqjm24CW29wQneCWZuH8mD1nf4jqpUq23hD3JRWWFYFgvpny4fu27/iP/Hw5q6wtLa3DGgNEAbKSU5ClVrHuTrLHN5Bb+rDfHTz0Udi2CvKxz1I4N19pXtU5XApjj1hGQva8wVEAsWJ5+4KN6I0Qz2ae1YsQrR17NaSb27ZEHULFiFHCu4r2ZpCrDczQYMNdp7NNFZcHs202BrBAGgWLFg0uRrJtpDErRx0WLED2CCW40J5rLj1VixGtn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8" name="Picture 14" descr="http://www.kristinbairokeeffe.com/wp-content/uploads/2011/11/Question-Mark-He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2852936"/>
            <a:ext cx="1182130" cy="1596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5173" y="103673"/>
            <a:ext cx="1800200" cy="1015663"/>
          </a:xfrm>
          <a:prstGeom prst="rect">
            <a:avLst/>
          </a:prstGeom>
          <a:noFill/>
        </p:spPr>
        <p:txBody>
          <a:bodyPr wrap="square" rtlCol="0">
            <a:spAutoFit/>
          </a:bodyPr>
          <a:lstStyle/>
          <a:p>
            <a:r>
              <a:rPr lang="en-US" altLang="zh-TW" sz="6000" b="1" dirty="0" smtClean="0">
                <a:solidFill>
                  <a:srgbClr val="FF0000"/>
                </a:solidFill>
              </a:rPr>
              <a:t>100 </a:t>
            </a:r>
            <a:r>
              <a:rPr lang="zh-TW" altLang="en-US" sz="6000" b="1" dirty="0" smtClean="0">
                <a:solidFill>
                  <a:srgbClr val="FF0000"/>
                </a:solidFill>
              </a:rPr>
              <a:t>？</a:t>
            </a:r>
            <a:endParaRPr lang="zh-TW" altLang="en-US" sz="6000" b="1" dirty="0">
              <a:solidFill>
                <a:srgbClr val="FF0000"/>
              </a:solidFill>
            </a:endParaRPr>
          </a:p>
        </p:txBody>
      </p:sp>
      <p:sp>
        <p:nvSpPr>
          <p:cNvPr id="12" name="TextBox 11"/>
          <p:cNvSpPr txBox="1"/>
          <p:nvPr/>
        </p:nvSpPr>
        <p:spPr>
          <a:xfrm>
            <a:off x="4572000" y="4437112"/>
            <a:ext cx="4572000" cy="1384995"/>
          </a:xfrm>
          <a:prstGeom prst="rect">
            <a:avLst/>
          </a:prstGeom>
          <a:noFill/>
        </p:spPr>
        <p:txBody>
          <a:bodyPr wrap="square" rtlCol="0">
            <a:spAutoFit/>
          </a:bodyPr>
          <a:lstStyle/>
          <a:p>
            <a:r>
              <a:rPr lang="en-US" altLang="zh-TW" sz="2800" b="1" dirty="0" smtClean="0">
                <a:solidFill>
                  <a:srgbClr val="FF0000"/>
                </a:solidFill>
              </a:rPr>
              <a:t>It’s all relative.</a:t>
            </a:r>
          </a:p>
          <a:p>
            <a:r>
              <a:rPr lang="en-US" altLang="zh-TW" sz="2800" b="1" dirty="0" smtClean="0">
                <a:solidFill>
                  <a:srgbClr val="FF0000"/>
                </a:solidFill>
              </a:rPr>
              <a:t>Compare all contestants to the same standard</a:t>
            </a:r>
            <a:endParaRPr lang="en-US" altLang="zh-TW" sz="2800" b="1" dirty="0" smtClean="0">
              <a:solidFill>
                <a:srgbClr val="FF0000"/>
              </a:solidFill>
            </a:endParaRPr>
          </a:p>
        </p:txBody>
      </p:sp>
    </p:spTree>
    <p:extLst>
      <p:ext uri="{BB962C8B-B14F-4D97-AF65-F5344CB8AC3E}">
        <p14:creationId xmlns:p14="http://schemas.microsoft.com/office/powerpoint/2010/main" val="3582453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84" t="11999" r="1416" b="11259"/>
          <a:stretch/>
        </p:blipFill>
        <p:spPr bwMode="auto">
          <a:xfrm>
            <a:off x="35496" y="620687"/>
            <a:ext cx="9080516"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20272" y="3140968"/>
            <a:ext cx="194421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9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標題 6"/>
          <p:cNvSpPr>
            <a:spLocks noGrp="1"/>
          </p:cNvSpPr>
          <p:nvPr>
            <p:ph type="title"/>
          </p:nvPr>
        </p:nvSpPr>
        <p:spPr>
          <a:xfrm>
            <a:off x="457200" y="116632"/>
            <a:ext cx="8229600" cy="864096"/>
          </a:xfrm>
        </p:spPr>
        <p:txBody>
          <a:bodyPr>
            <a:normAutofit/>
          </a:bodyPr>
          <a:lstStyle/>
          <a:p>
            <a:pPr algn="l"/>
            <a:r>
              <a:rPr lang="en-US" altLang="zh-TW" sz="4000" dirty="0" smtClean="0"/>
              <a:t>International Speech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40729360"/>
              </p:ext>
            </p:extLst>
          </p:nvPr>
        </p:nvGraphicFramePr>
        <p:xfrm>
          <a:off x="323528" y="836712"/>
          <a:ext cx="8352928" cy="5777559"/>
        </p:xfrm>
        <a:graphic>
          <a:graphicData uri="http://schemas.openxmlformats.org/drawingml/2006/table">
            <a:tbl>
              <a:tblPr firstRow="1" bandRow="1">
                <a:tableStyleId>{5C22544A-7EE6-4342-B048-85BDC9FD1C3A}</a:tableStyleId>
              </a:tblPr>
              <a:tblGrid>
                <a:gridCol w="2592288"/>
                <a:gridCol w="1548172"/>
                <a:gridCol w="1404156"/>
                <a:gridCol w="1404156"/>
                <a:gridCol w="1404156"/>
              </a:tblGrid>
              <a:tr h="845190">
                <a:tc>
                  <a:txBody>
                    <a:bodyPr/>
                    <a:lstStyle/>
                    <a:p>
                      <a:r>
                        <a:rPr lang="en-US" sz="2800" dirty="0" smtClean="0">
                          <a:solidFill>
                            <a:schemeClr val="tx1"/>
                          </a:solidFill>
                        </a:rPr>
                        <a:t>Judging Item</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Excellent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Very 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Fair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00">
                <a:tc>
                  <a:txBody>
                    <a:bodyPr/>
                    <a:lstStyle/>
                    <a:p>
                      <a:r>
                        <a:rPr lang="en-US" sz="2800" dirty="0" smtClean="0"/>
                        <a:t>Speech Development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20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14-19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9-13</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0-8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dirty="0" smtClean="0"/>
                        <a:t>Effectiveness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0-5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dirty="0" smtClean="0"/>
                        <a:t>Speech Value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dirty="0" smtClean="0"/>
                        <a:t>Physical</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7-9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4-6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dirty="0" smtClean="0"/>
                        <a:t>Voice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4-6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dirty="0" smtClean="0"/>
                        <a:t>Manner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4-6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dirty="0" smtClean="0"/>
                        <a:t>Appropriateness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4-6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55400">
                <a:tc>
                  <a:txBody>
                    <a:bodyPr/>
                    <a:lstStyle/>
                    <a:p>
                      <a:r>
                        <a:rPr lang="en-US" sz="2800" dirty="0" smtClean="0"/>
                        <a:t>Correctness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4-6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標題 6"/>
          <p:cNvSpPr>
            <a:spLocks noGrp="1"/>
          </p:cNvSpPr>
          <p:nvPr>
            <p:ph type="title"/>
          </p:nvPr>
        </p:nvSpPr>
        <p:spPr>
          <a:xfrm>
            <a:off x="467544" y="18978"/>
            <a:ext cx="8229600" cy="648072"/>
          </a:xfrm>
        </p:spPr>
        <p:txBody>
          <a:bodyPr>
            <a:normAutofit fontScale="90000"/>
          </a:bodyPr>
          <a:lstStyle/>
          <a:p>
            <a:pPr algn="l"/>
            <a:r>
              <a:rPr lang="en-US" altLang="zh-TW" sz="4000" dirty="0" smtClean="0"/>
              <a:t>Humorous Speech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812792891"/>
              </p:ext>
            </p:extLst>
          </p:nvPr>
        </p:nvGraphicFramePr>
        <p:xfrm>
          <a:off x="323528" y="836712"/>
          <a:ext cx="8352928" cy="5843790"/>
        </p:xfrm>
        <a:graphic>
          <a:graphicData uri="http://schemas.openxmlformats.org/drawingml/2006/table">
            <a:tbl>
              <a:tblPr firstRow="1" bandRow="1">
                <a:tableStyleId>{5C22544A-7EE6-4342-B048-85BDC9FD1C3A}</a:tableStyleId>
              </a:tblPr>
              <a:tblGrid>
                <a:gridCol w="3024336"/>
                <a:gridCol w="1512168"/>
                <a:gridCol w="1584176"/>
                <a:gridCol w="1152128"/>
                <a:gridCol w="1080120"/>
              </a:tblGrid>
              <a:tr h="845190">
                <a:tc>
                  <a:txBody>
                    <a:bodyPr/>
                    <a:lstStyle/>
                    <a:p>
                      <a:r>
                        <a:rPr lang="en-US" sz="2400" dirty="0" smtClean="0">
                          <a:solidFill>
                            <a:schemeClr val="tx1"/>
                          </a:solidFill>
                        </a:rPr>
                        <a:t>Judging Item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Excellent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Very Good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Good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Fair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00">
                <a:tc>
                  <a:txBody>
                    <a:bodyPr/>
                    <a:lstStyle/>
                    <a:p>
                      <a:r>
                        <a:rPr lang="en-US" sz="2400" dirty="0" smtClean="0"/>
                        <a:t>Speech Development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20 -&gt; 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12-14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10-11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0-9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400" dirty="0" smtClean="0"/>
                        <a:t>Effectiveness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15 -&gt;</a:t>
                      </a:r>
                      <a:r>
                        <a:rPr lang="en-US" sz="2400" baseline="0" dirty="0" smtClean="0"/>
                        <a:t>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8-9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0-5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400" dirty="0" smtClean="0">
                          <a:solidFill>
                            <a:srgbClr val="FFFF00"/>
                          </a:solidFill>
                        </a:rPr>
                        <a:t>Speech Value</a:t>
                      </a:r>
                      <a:endParaRPr lang="en-US" sz="24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15 -&gt; 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12-14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10-11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400" dirty="0" smtClean="0">
                          <a:solidFill>
                            <a:srgbClr val="FF0000"/>
                          </a:solidFill>
                        </a:rPr>
                        <a:t>Audience Response</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8-9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t>10-11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400" dirty="0" smtClean="0"/>
                        <a:t>Physical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8-9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400" dirty="0" smtClean="0"/>
                        <a:t>Voice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400" dirty="0" smtClean="0"/>
                        <a:t>Manner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400" dirty="0" smtClean="0"/>
                        <a:t>Appropriateness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55400">
                <a:tc>
                  <a:txBody>
                    <a:bodyPr/>
                    <a:lstStyle/>
                    <a:p>
                      <a:r>
                        <a:rPr lang="en-US" sz="2400" dirty="0" smtClean="0"/>
                        <a:t>Correctness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400" dirty="0" smtClean="0"/>
                        <a:t>10-&gt;5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val="41983995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標題 6"/>
          <p:cNvSpPr>
            <a:spLocks noGrp="1"/>
          </p:cNvSpPr>
          <p:nvPr>
            <p:ph type="title"/>
          </p:nvPr>
        </p:nvSpPr>
        <p:spPr>
          <a:xfrm>
            <a:off x="457200" y="116632"/>
            <a:ext cx="8229600" cy="864096"/>
          </a:xfrm>
        </p:spPr>
        <p:txBody>
          <a:bodyPr>
            <a:normAutofit/>
          </a:bodyPr>
          <a:lstStyle/>
          <a:p>
            <a:pPr algn="l"/>
            <a:r>
              <a:rPr lang="en-US" altLang="zh-TW" sz="4000" dirty="0" smtClean="0"/>
              <a:t>Table Topics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733939316"/>
              </p:ext>
            </p:extLst>
          </p:nvPr>
        </p:nvGraphicFramePr>
        <p:xfrm>
          <a:off x="323528" y="836712"/>
          <a:ext cx="8352928" cy="5777559"/>
        </p:xfrm>
        <a:graphic>
          <a:graphicData uri="http://schemas.openxmlformats.org/drawingml/2006/table">
            <a:tbl>
              <a:tblPr firstRow="1" bandRow="1">
                <a:tableStyleId>{5C22544A-7EE6-4342-B048-85BDC9FD1C3A}</a:tableStyleId>
              </a:tblPr>
              <a:tblGrid>
                <a:gridCol w="2592288"/>
                <a:gridCol w="1548172"/>
                <a:gridCol w="1404156"/>
                <a:gridCol w="1404156"/>
                <a:gridCol w="1404156"/>
              </a:tblGrid>
              <a:tr h="845190">
                <a:tc>
                  <a:txBody>
                    <a:bodyPr/>
                    <a:lstStyle/>
                    <a:p>
                      <a:r>
                        <a:rPr lang="en-US" sz="2800" dirty="0" smtClean="0">
                          <a:solidFill>
                            <a:schemeClr val="tx1"/>
                          </a:solidFill>
                        </a:rPr>
                        <a:t>Judging Item</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Excellent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Very 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Fair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00">
                <a:tc>
                  <a:txBody>
                    <a:bodyPr/>
                    <a:lstStyle/>
                    <a:p>
                      <a:r>
                        <a:rPr lang="en-US" sz="2800" dirty="0" smtClean="0"/>
                        <a:t>Speech Development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20 -&gt;30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23-29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17-22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0-16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dirty="0" smtClean="0"/>
                        <a:t>Effectiveness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15 -&gt;25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18-24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11-17</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smtClean="0"/>
                        <a:t>0-10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strike="sngStrike" dirty="0" smtClean="0"/>
                        <a:t>Speech Value</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strike="sngStrike" dirty="0" smtClean="0"/>
                        <a:t>15</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strike="sngStrike" dirty="0" smtClean="0"/>
                        <a:t>11-14</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strike="sngStrike" dirty="0" smtClean="0"/>
                        <a:t>6-10</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trike="sngStrike"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5400">
                <a:tc>
                  <a:txBody>
                    <a:bodyPr/>
                    <a:lstStyle/>
                    <a:p>
                      <a:r>
                        <a:rPr lang="en-US" sz="2800" dirty="0" smtClean="0"/>
                        <a:t>Physical</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10 -&gt;</a:t>
                      </a:r>
                      <a:r>
                        <a:rPr lang="en-US" sz="2800" baseline="0" dirty="0" smtClean="0"/>
                        <a: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dirty="0" smtClean="0"/>
                        <a:t>Voice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10 -&gt;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strike="sngStrike" dirty="0" smtClean="0"/>
                        <a:t>Manner</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strike="sngStrike" dirty="0" smtClean="0"/>
                        <a:t>10</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trike="sngStrike"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800" strike="sngStrike" dirty="0" smtClean="0"/>
                        <a:t>4-6</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trike="sngStrike"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5400">
                <a:tc>
                  <a:txBody>
                    <a:bodyPr/>
                    <a:lstStyle/>
                    <a:p>
                      <a:r>
                        <a:rPr lang="en-US" sz="2800" strike="sngStrike" dirty="0" smtClean="0"/>
                        <a:t>Appropriateness</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strike="sngStrike" dirty="0" smtClean="0"/>
                        <a:t>10</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trike="sngStrike" dirty="0" smtClean="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strike="sngStrike" dirty="0" smtClean="0"/>
                        <a:t>4-6</a:t>
                      </a:r>
                      <a:endParaRPr lang="en-US" sz="2800"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trike="sngStrike" dirty="0" smtClean="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55400">
                <a:tc>
                  <a:txBody>
                    <a:bodyPr/>
                    <a:lstStyle/>
                    <a:p>
                      <a:r>
                        <a:rPr lang="en-US" sz="2800" dirty="0" smtClean="0"/>
                        <a:t>Language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10 -&gt;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cxnSp>
        <p:nvCxnSpPr>
          <p:cNvPr id="3" name="Straight Connector 2"/>
          <p:cNvCxnSpPr/>
          <p:nvPr/>
        </p:nvCxnSpPr>
        <p:spPr>
          <a:xfrm>
            <a:off x="179512" y="5805264"/>
            <a:ext cx="8856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9512" y="5229200"/>
            <a:ext cx="8856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9512" y="3573016"/>
            <a:ext cx="8856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030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6"/>
          <p:cNvSpPr>
            <a:spLocks noGrp="1"/>
          </p:cNvSpPr>
          <p:nvPr>
            <p:ph type="title"/>
          </p:nvPr>
        </p:nvSpPr>
        <p:spPr>
          <a:xfrm>
            <a:off x="457200" y="116632"/>
            <a:ext cx="8229600" cy="864096"/>
          </a:xfrm>
        </p:spPr>
        <p:txBody>
          <a:bodyPr>
            <a:normAutofit/>
          </a:bodyPr>
          <a:lstStyle/>
          <a:p>
            <a:pPr algn="l"/>
            <a:r>
              <a:rPr lang="en-US" altLang="zh-TW" sz="4000" dirty="0" smtClean="0"/>
              <a:t>Table Topics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756236680"/>
              </p:ext>
            </p:extLst>
          </p:nvPr>
        </p:nvGraphicFramePr>
        <p:xfrm>
          <a:off x="323528" y="836712"/>
          <a:ext cx="8352928" cy="4111359"/>
        </p:xfrm>
        <a:graphic>
          <a:graphicData uri="http://schemas.openxmlformats.org/drawingml/2006/table">
            <a:tbl>
              <a:tblPr firstRow="1" bandRow="1">
                <a:tableStyleId>{5C22544A-7EE6-4342-B048-85BDC9FD1C3A}</a:tableStyleId>
              </a:tblPr>
              <a:tblGrid>
                <a:gridCol w="2592288"/>
                <a:gridCol w="1548172"/>
                <a:gridCol w="1404156"/>
                <a:gridCol w="1404156"/>
                <a:gridCol w="1404156"/>
              </a:tblGrid>
              <a:tr h="845190">
                <a:tc>
                  <a:txBody>
                    <a:bodyPr/>
                    <a:lstStyle/>
                    <a:p>
                      <a:r>
                        <a:rPr lang="en-US" sz="2800" dirty="0" smtClean="0">
                          <a:solidFill>
                            <a:schemeClr val="tx1"/>
                          </a:solidFill>
                        </a:rPr>
                        <a:t>Judging Item</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Excellent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Very 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Fair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00">
                <a:tc>
                  <a:txBody>
                    <a:bodyPr/>
                    <a:lstStyle/>
                    <a:p>
                      <a:r>
                        <a:rPr lang="en-US" sz="2800" dirty="0" smtClean="0"/>
                        <a:t>Speech Development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20 -&gt;30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23-29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17-22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0-16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Effectiveness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15 -&gt;25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18-24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11-17</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0-10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Physical</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10 -&gt;</a:t>
                      </a:r>
                      <a:r>
                        <a:rPr lang="en-US" sz="2800" baseline="0" dirty="0" smtClean="0"/>
                        <a: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Voice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10 -&gt;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Language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10 -&gt; 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224000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normAutofit fontScale="90000"/>
          </a:bodyPr>
          <a:lstStyle/>
          <a:p>
            <a:r>
              <a:rPr lang="en-US" altLang="zh-TW" dirty="0" smtClean="0">
                <a:solidFill>
                  <a:schemeClr val="tx2">
                    <a:lumMod val="75000"/>
                  </a:schemeClr>
                </a:solidFill>
              </a:rPr>
              <a:t>When You Are </a:t>
            </a:r>
            <a:r>
              <a:rPr lang="en-US" altLang="zh-TW" dirty="0">
                <a:solidFill>
                  <a:schemeClr val="tx2">
                    <a:lumMod val="75000"/>
                  </a:schemeClr>
                </a:solidFill>
              </a:rPr>
              <a:t>A</a:t>
            </a:r>
            <a:r>
              <a:rPr lang="en-US" altLang="zh-TW" dirty="0" smtClean="0">
                <a:solidFill>
                  <a:schemeClr val="tx2">
                    <a:lumMod val="75000"/>
                  </a:schemeClr>
                </a:solidFill>
              </a:rPr>
              <a:t> Judge</a:t>
            </a:r>
            <a:br>
              <a:rPr lang="en-US" altLang="zh-TW" dirty="0" smtClean="0">
                <a:solidFill>
                  <a:schemeClr val="tx2">
                    <a:lumMod val="75000"/>
                  </a:schemeClr>
                </a:solidFill>
              </a:rPr>
            </a:br>
            <a:r>
              <a:rPr lang="zh-TW" altLang="en-US" dirty="0" smtClean="0">
                <a:solidFill>
                  <a:schemeClr val="tx2">
                    <a:lumMod val="75000"/>
                  </a:schemeClr>
                </a:solidFill>
              </a:rPr>
              <a:t>當你是一個裁判時</a:t>
            </a:r>
            <a:r>
              <a:rPr lang="en-US" altLang="zh-TW" dirty="0" smtClean="0">
                <a:solidFill>
                  <a:schemeClr val="tx2">
                    <a:lumMod val="75000"/>
                  </a:schemeClr>
                </a:solidFill>
              </a:rPr>
              <a:t>:</a:t>
            </a:r>
            <a:endParaRPr lang="zh-TW" altLang="en-US" dirty="0">
              <a:solidFill>
                <a:schemeClr val="tx2">
                  <a:lumMod val="75000"/>
                </a:schemeClr>
              </a:solidFill>
            </a:endParaRPr>
          </a:p>
        </p:txBody>
      </p:sp>
      <p:sp>
        <p:nvSpPr>
          <p:cNvPr id="4" name="內容版面配置區 3"/>
          <p:cNvSpPr>
            <a:spLocks noGrp="1"/>
          </p:cNvSpPr>
          <p:nvPr>
            <p:ph idx="1"/>
          </p:nvPr>
        </p:nvSpPr>
        <p:spPr>
          <a:xfrm>
            <a:off x="611560" y="980728"/>
            <a:ext cx="7653536" cy="4525963"/>
          </a:xfrm>
        </p:spPr>
        <p:txBody>
          <a:bodyPr>
            <a:noAutofit/>
          </a:bodyPr>
          <a:lstStyle/>
          <a:p>
            <a:pPr marL="0" indent="0">
              <a:buNone/>
            </a:pPr>
            <a:r>
              <a:rPr lang="en-US" altLang="zh-TW" sz="3600" dirty="0" smtClean="0"/>
              <a:t>You are</a:t>
            </a:r>
          </a:p>
          <a:p>
            <a:pPr lvl="1"/>
            <a:r>
              <a:rPr lang="en-US" altLang="zh-TW" sz="3600" dirty="0"/>
              <a:t> A</a:t>
            </a:r>
            <a:r>
              <a:rPr lang="en-US" altLang="zh-TW" sz="3600" dirty="0" smtClean="0"/>
              <a:t> good listener</a:t>
            </a:r>
            <a:r>
              <a:rPr lang="zh-TW" altLang="en-US" sz="3600" dirty="0" smtClean="0"/>
              <a:t> 仔細的聆聽</a:t>
            </a:r>
            <a:endParaRPr lang="en-US" altLang="zh-TW" sz="3600" dirty="0" smtClean="0"/>
          </a:p>
          <a:p>
            <a:pPr lvl="1"/>
            <a:r>
              <a:rPr lang="en-US" altLang="zh-TW" sz="3600" dirty="0" smtClean="0"/>
              <a:t> </a:t>
            </a:r>
            <a:r>
              <a:rPr lang="en-US" altLang="zh-TW" sz="3600" dirty="0"/>
              <a:t>K</a:t>
            </a:r>
            <a:r>
              <a:rPr lang="en-US" altLang="zh-TW" sz="3600" dirty="0" smtClean="0"/>
              <a:t>nowledgeable</a:t>
            </a:r>
            <a:r>
              <a:rPr lang="zh-TW" altLang="en-US" sz="3600" dirty="0" smtClean="0"/>
              <a:t> </a:t>
            </a:r>
            <a:r>
              <a:rPr lang="zh-TW" altLang="en-US" sz="3600" dirty="0"/>
              <a:t>了解比賽</a:t>
            </a:r>
            <a:endParaRPr lang="en-US" altLang="zh-TW" sz="3600" dirty="0" smtClean="0"/>
          </a:p>
          <a:p>
            <a:pPr lvl="1"/>
            <a:r>
              <a:rPr lang="en-US" altLang="zh-TW" sz="3600" dirty="0" smtClean="0"/>
              <a:t> Accurate </a:t>
            </a:r>
            <a:r>
              <a:rPr lang="zh-TW" altLang="en-US" sz="3600" dirty="0" smtClean="0"/>
              <a:t> 精準</a:t>
            </a:r>
            <a:endParaRPr lang="en-US" altLang="zh-TW" sz="3600" dirty="0" smtClean="0"/>
          </a:p>
          <a:p>
            <a:pPr lvl="1"/>
            <a:r>
              <a:rPr lang="en-US" altLang="zh-TW" sz="3600" dirty="0" smtClean="0"/>
              <a:t> Fair</a:t>
            </a:r>
            <a:r>
              <a:rPr lang="zh-TW" altLang="en-US" sz="3600" dirty="0" smtClean="0"/>
              <a:t> 公平</a:t>
            </a:r>
            <a:endParaRPr lang="en-US" altLang="zh-TW" sz="3600" dirty="0" smtClean="0"/>
          </a:p>
          <a:p>
            <a:pPr lvl="1"/>
            <a:r>
              <a:rPr lang="en-US" altLang="zh-TW" sz="3600" dirty="0" smtClean="0"/>
              <a:t> Objective</a:t>
            </a:r>
            <a:r>
              <a:rPr lang="zh-TW" altLang="en-US" sz="3600" dirty="0" smtClean="0"/>
              <a:t> 公正</a:t>
            </a:r>
            <a:endParaRPr lang="en-US" altLang="zh-TW" sz="3600" dirty="0" smtClean="0"/>
          </a:p>
          <a:p>
            <a:pPr lvl="1"/>
            <a:r>
              <a:rPr lang="en-US" altLang="zh-TW" sz="3600" dirty="0" smtClean="0"/>
              <a:t>Trustworthy</a:t>
            </a:r>
            <a:r>
              <a:rPr lang="zh-TW" altLang="en-US" sz="3600" dirty="0" smtClean="0"/>
              <a:t> 可讓人信賴</a:t>
            </a:r>
            <a:endParaRPr lang="en-US" altLang="zh-TW" sz="3600" dirty="0" smtClean="0"/>
          </a:p>
          <a:p>
            <a:pPr lvl="1"/>
            <a:endParaRPr lang="zh-TW" alt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6"/>
          <p:cNvSpPr>
            <a:spLocks noGrp="1"/>
          </p:cNvSpPr>
          <p:nvPr>
            <p:ph type="title"/>
          </p:nvPr>
        </p:nvSpPr>
        <p:spPr>
          <a:xfrm>
            <a:off x="457200" y="116632"/>
            <a:ext cx="8229600" cy="864096"/>
          </a:xfrm>
        </p:spPr>
        <p:txBody>
          <a:bodyPr>
            <a:normAutofit/>
          </a:bodyPr>
          <a:lstStyle/>
          <a:p>
            <a:pPr algn="l"/>
            <a:r>
              <a:rPr lang="en-US" altLang="zh-TW" sz="4000" dirty="0" smtClean="0"/>
              <a:t>Evaluation Contest</a:t>
            </a:r>
            <a:endParaRPr lang="zh-TW"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22368430"/>
              </p:ext>
            </p:extLst>
          </p:nvPr>
        </p:nvGraphicFramePr>
        <p:xfrm>
          <a:off x="323528" y="1268760"/>
          <a:ext cx="8352928" cy="3166479"/>
        </p:xfrm>
        <a:graphic>
          <a:graphicData uri="http://schemas.openxmlformats.org/drawingml/2006/table">
            <a:tbl>
              <a:tblPr firstRow="1" bandRow="1">
                <a:tableStyleId>{5C22544A-7EE6-4342-B048-85BDC9FD1C3A}</a:tableStyleId>
              </a:tblPr>
              <a:tblGrid>
                <a:gridCol w="2808312"/>
                <a:gridCol w="1584176"/>
                <a:gridCol w="1368152"/>
                <a:gridCol w="1188132"/>
                <a:gridCol w="1404156"/>
              </a:tblGrid>
              <a:tr h="845190">
                <a:tc>
                  <a:txBody>
                    <a:bodyPr/>
                    <a:lstStyle/>
                    <a:p>
                      <a:r>
                        <a:rPr lang="en-US" sz="2800" dirty="0" smtClean="0">
                          <a:solidFill>
                            <a:schemeClr val="tx1"/>
                          </a:solidFill>
                        </a:rPr>
                        <a:t>Judging Item</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Excellent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Very 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Good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rPr>
                        <a:t>Fair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00">
                <a:tc>
                  <a:txBody>
                    <a:bodyPr/>
                    <a:lstStyle/>
                    <a:p>
                      <a:r>
                        <a:rPr lang="en-US" sz="2800" dirty="0" smtClean="0"/>
                        <a:t>Analytical Quality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40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28-39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17-27</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0-16</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Recommendation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30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22-29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13-21</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0-12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Technique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5400">
                <a:tc>
                  <a:txBody>
                    <a:bodyPr/>
                    <a:lstStyle/>
                    <a:p>
                      <a:r>
                        <a:rPr lang="en-US" sz="2800" dirty="0" smtClean="0"/>
                        <a:t>Summation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15</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11-14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smtClean="0"/>
                        <a:t>6-10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240030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a:extLst>
              <a:ext uri="{28A0092B-C50C-407E-A947-70E740481C1C}">
                <a14:useLocalDpi xmlns:a14="http://schemas.microsoft.com/office/drawing/2010/main" val="0"/>
              </a:ext>
            </a:extLst>
          </a:blip>
          <a:srcRect b="20348"/>
          <a:stretch>
            <a:fillRect/>
          </a:stretch>
        </p:blipFill>
        <p:spPr bwMode="auto">
          <a:xfrm>
            <a:off x="323528" y="937087"/>
            <a:ext cx="83534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883916" y="116632"/>
            <a:ext cx="7793037" cy="693737"/>
          </a:xfrm>
        </p:spPr>
        <p:txBody>
          <a:bodyPr rtlCol="0">
            <a:normAutofit fontScale="90000"/>
          </a:bodyPr>
          <a:lstStyle/>
          <a:p>
            <a:pPr eaLnBrk="1" fontAlgn="auto" hangingPunct="1">
              <a:spcAft>
                <a:spcPts val="0"/>
              </a:spcAft>
              <a:defRPr/>
            </a:pPr>
            <a:r>
              <a:rPr lang="en-US" sz="4000" dirty="0" smtClean="0"/>
              <a:t>Taking Notes during the speech</a:t>
            </a:r>
          </a:p>
        </p:txBody>
      </p:sp>
      <p:sp>
        <p:nvSpPr>
          <p:cNvPr id="23556" name="Rectangle 3"/>
          <p:cNvSpPr>
            <a:spLocks noGrp="1" noChangeArrowheads="1"/>
          </p:cNvSpPr>
          <p:nvPr>
            <p:ph idx="1"/>
          </p:nvPr>
        </p:nvSpPr>
        <p:spPr>
          <a:xfrm>
            <a:off x="827088" y="1052513"/>
            <a:ext cx="7850187" cy="5040312"/>
          </a:xfrm>
        </p:spPr>
        <p:txBody>
          <a:bodyPr/>
          <a:lstStyle/>
          <a:p>
            <a:pPr eaLnBrk="1" hangingPunct="1">
              <a:buFont typeface="Wingdings" pitchFamily="2" charset="2"/>
              <a:buNone/>
            </a:pPr>
            <a:r>
              <a:rPr lang="en-US" altLang="zh-TW" dirty="0" smtClean="0"/>
              <a:t>The speaker said:</a:t>
            </a:r>
          </a:p>
          <a:p>
            <a:pPr eaLnBrk="1" hangingPunct="1">
              <a:buFont typeface="Wingdings" pitchFamily="2" charset="2"/>
              <a:buNone/>
            </a:pPr>
            <a:r>
              <a:rPr lang="en-US" altLang="zh-TW" dirty="0" smtClean="0"/>
              <a:t>“…..”</a:t>
            </a:r>
          </a:p>
        </p:txBody>
      </p:sp>
      <p:sp>
        <p:nvSpPr>
          <p:cNvPr id="23557" name="Line 5"/>
          <p:cNvSpPr>
            <a:spLocks noChangeShapeType="1"/>
          </p:cNvSpPr>
          <p:nvPr/>
        </p:nvSpPr>
        <p:spPr bwMode="auto">
          <a:xfrm>
            <a:off x="5364163" y="11255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4"/>
          <p:cNvSpPr txBox="1">
            <a:spLocks noChangeArrowheads="1"/>
          </p:cNvSpPr>
          <p:nvPr/>
        </p:nvSpPr>
        <p:spPr bwMode="auto">
          <a:xfrm>
            <a:off x="5435600" y="1052513"/>
            <a:ext cx="3384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en-US" altLang="zh-TW" sz="2400" u="sng" dirty="0">
                <a:solidFill>
                  <a:schemeClr val="folHlink"/>
                </a:solidFill>
              </a:rPr>
              <a:t>Analysis (Comments) </a:t>
            </a:r>
          </a:p>
          <a:p>
            <a:pPr eaLnBrk="1" hangingPunct="1">
              <a:spcBef>
                <a:spcPct val="50000"/>
              </a:spcBef>
            </a:pPr>
            <a:r>
              <a:rPr lang="en-US" altLang="zh-TW" sz="2400" dirty="0">
                <a:solidFill>
                  <a:schemeClr val="folHlink"/>
                </a:solidFill>
              </a:rPr>
              <a:t>organization</a:t>
            </a:r>
          </a:p>
          <a:p>
            <a:pPr eaLnBrk="1" hangingPunct="1">
              <a:spcBef>
                <a:spcPct val="50000"/>
              </a:spcBef>
            </a:pPr>
            <a:r>
              <a:rPr lang="en-US" altLang="zh-TW" sz="2400" dirty="0">
                <a:solidFill>
                  <a:schemeClr val="folHlink"/>
                </a:solidFill>
              </a:rPr>
              <a:t>Gestures</a:t>
            </a:r>
          </a:p>
          <a:p>
            <a:pPr eaLnBrk="1" hangingPunct="1">
              <a:spcBef>
                <a:spcPct val="50000"/>
              </a:spcBef>
            </a:pPr>
            <a:r>
              <a:rPr lang="en-US" altLang="zh-TW" sz="2400" dirty="0">
                <a:solidFill>
                  <a:schemeClr val="folHlink"/>
                </a:solidFill>
              </a:rPr>
              <a:t>Voice</a:t>
            </a:r>
          </a:p>
          <a:p>
            <a:pPr eaLnBrk="1" hangingPunct="1">
              <a:spcBef>
                <a:spcPct val="50000"/>
              </a:spcBef>
            </a:pPr>
            <a:r>
              <a:rPr lang="en-US" altLang="zh-TW" sz="2400" dirty="0">
                <a:solidFill>
                  <a:schemeClr val="folHlink"/>
                </a:solidFill>
              </a:rPr>
              <a:t>Props</a:t>
            </a:r>
          </a:p>
          <a:p>
            <a:pPr eaLnBrk="1" hangingPunct="1">
              <a:spcBef>
                <a:spcPct val="50000"/>
              </a:spcBef>
            </a:pPr>
            <a:r>
              <a:rPr lang="en-US" altLang="zh-TW" sz="2400" dirty="0">
                <a:solidFill>
                  <a:schemeClr val="folHlink"/>
                </a:solidFill>
              </a:rPr>
              <a:t>Confusing points</a:t>
            </a:r>
          </a:p>
          <a:p>
            <a:pPr eaLnBrk="1" hangingPunct="1">
              <a:spcBef>
                <a:spcPct val="50000"/>
              </a:spcBef>
            </a:pPr>
            <a:r>
              <a:rPr lang="en-US" altLang="zh-TW" sz="2400" dirty="0">
                <a:solidFill>
                  <a:schemeClr val="folHlink"/>
                </a:solidFill>
              </a:rPr>
              <a:t>Language / humor</a:t>
            </a:r>
          </a:p>
          <a:p>
            <a:pPr eaLnBrk="1" hangingPunct="1">
              <a:spcBef>
                <a:spcPct val="50000"/>
              </a:spcBef>
            </a:pPr>
            <a:r>
              <a:rPr lang="en-US" altLang="zh-TW" sz="2400" dirty="0">
                <a:solidFill>
                  <a:schemeClr val="folHlink"/>
                </a:solidFill>
              </a:rPr>
              <a:t>Position/movement</a:t>
            </a:r>
          </a:p>
          <a:p>
            <a:pPr eaLnBrk="1" hangingPunct="1">
              <a:spcBef>
                <a:spcPct val="50000"/>
              </a:spcBef>
            </a:pPr>
            <a:r>
              <a:rPr lang="en-US" altLang="zh-TW" sz="2400" dirty="0">
                <a:solidFill>
                  <a:schemeClr val="folHlink"/>
                </a:solidFill>
              </a:rPr>
              <a:t>Stories/personal</a:t>
            </a:r>
          </a:p>
        </p:txBody>
      </p:sp>
      <p:sp>
        <p:nvSpPr>
          <p:cNvPr id="13" name="Text Box 10"/>
          <p:cNvSpPr txBox="1">
            <a:spLocks noChangeArrowheads="1"/>
          </p:cNvSpPr>
          <p:nvPr/>
        </p:nvSpPr>
        <p:spPr bwMode="auto">
          <a:xfrm>
            <a:off x="7956550" y="3860800"/>
            <a:ext cx="43338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en-US" altLang="zh-TW"/>
              <a:t>??</a:t>
            </a:r>
          </a:p>
        </p:txBody>
      </p:sp>
      <p:sp>
        <p:nvSpPr>
          <p:cNvPr id="10" name="5-Point Star 9"/>
          <p:cNvSpPr/>
          <p:nvPr/>
        </p:nvSpPr>
        <p:spPr>
          <a:xfrm>
            <a:off x="8243888" y="4365625"/>
            <a:ext cx="481012" cy="3603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1" name="TextBox 5"/>
          <p:cNvSpPr txBox="1">
            <a:spLocks noChangeArrowheads="1"/>
          </p:cNvSpPr>
          <p:nvPr/>
        </p:nvSpPr>
        <p:spPr bwMode="auto">
          <a:xfrm>
            <a:off x="7019925" y="1989138"/>
            <a:ext cx="431800" cy="585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3200" dirty="0"/>
              <a:t>G</a:t>
            </a:r>
          </a:p>
        </p:txBody>
      </p:sp>
      <p:sp>
        <p:nvSpPr>
          <p:cNvPr id="23562" name="TextBox 6"/>
          <p:cNvSpPr txBox="1">
            <a:spLocks noChangeArrowheads="1"/>
          </p:cNvSpPr>
          <p:nvPr/>
        </p:nvSpPr>
        <p:spPr bwMode="auto">
          <a:xfrm>
            <a:off x="6364288" y="2679700"/>
            <a:ext cx="4318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3200" dirty="0"/>
              <a:t>V</a:t>
            </a:r>
          </a:p>
        </p:txBody>
      </p:sp>
      <p:sp>
        <p:nvSpPr>
          <p:cNvPr id="23563" name="TextBox 7"/>
          <p:cNvSpPr txBox="1">
            <a:spLocks noChangeArrowheads="1"/>
          </p:cNvSpPr>
          <p:nvPr/>
        </p:nvSpPr>
        <p:spPr bwMode="auto">
          <a:xfrm>
            <a:off x="6948488" y="3213100"/>
            <a:ext cx="4318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3200" dirty="0"/>
              <a:t>p</a:t>
            </a:r>
          </a:p>
        </p:txBody>
      </p:sp>
      <p:cxnSp>
        <p:nvCxnSpPr>
          <p:cNvPr id="4" name="Straight Arrow Connector 3"/>
          <p:cNvCxnSpPr/>
          <p:nvPr/>
        </p:nvCxnSpPr>
        <p:spPr>
          <a:xfrm>
            <a:off x="7668344" y="5445224"/>
            <a:ext cx="122413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75656" y="5445224"/>
            <a:ext cx="8722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7"/>
          <p:cNvSpPr txBox="1">
            <a:spLocks noChangeArrowheads="1"/>
          </p:cNvSpPr>
          <p:nvPr/>
        </p:nvSpPr>
        <p:spPr bwMode="auto">
          <a:xfrm>
            <a:off x="7853057" y="5599113"/>
            <a:ext cx="4318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3200" dirty="0"/>
              <a:t>S</a:t>
            </a:r>
          </a:p>
        </p:txBody>
      </p:sp>
    </p:spTree>
    <p:extLst>
      <p:ext uri="{BB962C8B-B14F-4D97-AF65-F5344CB8AC3E}">
        <p14:creationId xmlns:p14="http://schemas.microsoft.com/office/powerpoint/2010/main" val="1328967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3" grpId="0" animBg="1"/>
      <p:bldP spid="10" grpId="0" animBg="1"/>
      <p:bldP spid="23561" grpId="0" animBg="1"/>
      <p:bldP spid="23562" grpId="0" animBg="1"/>
      <p:bldP spid="2356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583" t="11407" r="32000" b="6075"/>
          <a:stretch/>
        </p:blipFill>
        <p:spPr bwMode="auto">
          <a:xfrm>
            <a:off x="395536" y="196383"/>
            <a:ext cx="4412104" cy="59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2120" y="908720"/>
            <a:ext cx="2952328" cy="3970318"/>
          </a:xfrm>
          <a:prstGeom prst="rect">
            <a:avLst/>
          </a:prstGeom>
          <a:noFill/>
        </p:spPr>
        <p:txBody>
          <a:bodyPr wrap="square" rtlCol="0">
            <a:spAutoFit/>
          </a:bodyPr>
          <a:lstStyle/>
          <a:p>
            <a:r>
              <a:rPr lang="en-US" dirty="0" smtClean="0"/>
              <a:t>Start from #10 column</a:t>
            </a:r>
          </a:p>
          <a:p>
            <a:r>
              <a:rPr lang="en-US" dirty="0" smtClean="0"/>
              <a:t>Rank Speaker #1</a:t>
            </a:r>
          </a:p>
          <a:p>
            <a:r>
              <a:rPr lang="en-US" dirty="0" smtClean="0"/>
              <a:t>Fold the paper over</a:t>
            </a:r>
          </a:p>
          <a:p>
            <a:endParaRPr lang="en-US" dirty="0"/>
          </a:p>
          <a:p>
            <a:r>
              <a:rPr lang="en-US" dirty="0" smtClean="0"/>
              <a:t>Rank Speaker #2</a:t>
            </a:r>
          </a:p>
          <a:p>
            <a:r>
              <a:rPr lang="en-US" dirty="0" smtClean="0"/>
              <a:t>Fold over</a:t>
            </a:r>
          </a:p>
          <a:p>
            <a:endParaRPr lang="en-US" dirty="0"/>
          </a:p>
          <a:p>
            <a:r>
              <a:rPr lang="zh-TW" altLang="en-US" dirty="0" smtClean="0"/>
              <a:t>從第十格寫第一位參賽者</a:t>
            </a:r>
            <a:endParaRPr lang="en-US" altLang="zh-TW" dirty="0" smtClean="0"/>
          </a:p>
          <a:p>
            <a:r>
              <a:rPr lang="zh-TW" altLang="en-US" dirty="0" smtClean="0"/>
              <a:t>評分後把紙向後折</a:t>
            </a:r>
            <a:endParaRPr lang="en-US" altLang="zh-TW" dirty="0" smtClean="0"/>
          </a:p>
          <a:p>
            <a:endParaRPr lang="en-US" dirty="0" smtClean="0"/>
          </a:p>
          <a:p>
            <a:r>
              <a:rPr lang="zh-TW" altLang="en-US" dirty="0"/>
              <a:t>第九格寫第二位參賽者</a:t>
            </a:r>
            <a:endParaRPr lang="en-US" dirty="0"/>
          </a:p>
          <a:p>
            <a:r>
              <a:rPr lang="zh-TW" altLang="en-US" dirty="0"/>
              <a:t>評分後把紙向後折</a:t>
            </a:r>
            <a:endParaRPr lang="en-US" altLang="zh-TW" dirty="0"/>
          </a:p>
          <a:p>
            <a:endParaRPr lang="en-US" dirty="0" smtClean="0"/>
          </a:p>
          <a:p>
            <a:endParaRPr lang="en-US" dirty="0" smtClean="0"/>
          </a:p>
        </p:txBody>
      </p:sp>
      <p:cxnSp>
        <p:nvCxnSpPr>
          <p:cNvPr id="4" name="Straight Connector 3"/>
          <p:cNvCxnSpPr/>
          <p:nvPr/>
        </p:nvCxnSpPr>
        <p:spPr>
          <a:xfrm>
            <a:off x="4283968" y="260648"/>
            <a:ext cx="0" cy="49685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Curved Up Arrow 9"/>
          <p:cNvSpPr/>
          <p:nvPr/>
        </p:nvSpPr>
        <p:spPr>
          <a:xfrm rot="17332950">
            <a:off x="4427102" y="1844823"/>
            <a:ext cx="1296144" cy="4680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4067944" y="260648"/>
            <a:ext cx="0" cy="49685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51920" y="283506"/>
            <a:ext cx="0" cy="49685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829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583" t="11407" r="32000" b="6075"/>
          <a:stretch/>
        </p:blipFill>
        <p:spPr bwMode="auto">
          <a:xfrm>
            <a:off x="231904" y="44624"/>
            <a:ext cx="4412104" cy="59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0" y="0"/>
            <a:ext cx="4644008" cy="4653136"/>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cxnSp>
        <p:nvCxnSpPr>
          <p:cNvPr id="7" name="直線單箭頭接點 6"/>
          <p:cNvCxnSpPr/>
          <p:nvPr/>
        </p:nvCxnSpPr>
        <p:spPr>
          <a:xfrm>
            <a:off x="4644008" y="1268760"/>
            <a:ext cx="936104"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715187" y="476672"/>
            <a:ext cx="280831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Points awarded by each judge are not considered in the final calculation by the ballot counter.</a:t>
            </a:r>
          </a:p>
          <a:p>
            <a:r>
              <a:rPr lang="zh-TW" altLang="en-US" dirty="0"/>
              <a:t>裁判的給分並不會列入總分的計算</a:t>
            </a:r>
          </a:p>
        </p:txBody>
      </p:sp>
      <p:sp>
        <p:nvSpPr>
          <p:cNvPr id="9" name="矩形 8"/>
          <p:cNvSpPr/>
          <p:nvPr/>
        </p:nvSpPr>
        <p:spPr>
          <a:xfrm>
            <a:off x="251520" y="4653136"/>
            <a:ext cx="424847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a:off x="4524161" y="5157192"/>
            <a:ext cx="587899"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292080" y="3284984"/>
            <a:ext cx="365452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smtClean="0"/>
              <a:t>簽名後撕下來交給記分員</a:t>
            </a:r>
            <a:endParaRPr lang="en-US" altLang="zh-TW" dirty="0" smtClean="0"/>
          </a:p>
          <a:p>
            <a:r>
              <a:rPr lang="en-US" altLang="zh-TW" dirty="0" smtClean="0"/>
              <a:t>Sign and hand it to the vote counter</a:t>
            </a:r>
            <a:br>
              <a:rPr lang="en-US" altLang="zh-TW" dirty="0" smtClean="0"/>
            </a:br>
            <a:endParaRPr lang="en-US" altLang="zh-TW" dirty="0" smtClean="0"/>
          </a:p>
          <a:p>
            <a:r>
              <a:rPr lang="en-US" altLang="zh-TW" dirty="0" smtClean="0">
                <a:solidFill>
                  <a:srgbClr val="FF0000"/>
                </a:solidFill>
              </a:rPr>
              <a:t>Votes must be cast for first, second, and third place or the ballot will be voided</a:t>
            </a:r>
          </a:p>
          <a:p>
            <a:r>
              <a:rPr lang="zh-TW" altLang="en-US" dirty="0">
                <a:solidFill>
                  <a:srgbClr val="FF0000"/>
                </a:solidFill>
              </a:rPr>
              <a:t>務必三名全填，否則本選票無效</a:t>
            </a:r>
            <a:endParaRPr lang="en-US" altLang="zh-TW" dirty="0">
              <a:solidFill>
                <a:srgbClr val="FF0000"/>
              </a:solidFill>
            </a:endParaRPr>
          </a:p>
          <a:p>
            <a:endParaRPr lang="zh-TW" altLang="en-US" dirty="0"/>
          </a:p>
        </p:txBody>
      </p:sp>
    </p:spTree>
    <p:extLst>
      <p:ext uri="{BB962C8B-B14F-4D97-AF65-F5344CB8AC3E}">
        <p14:creationId xmlns:p14="http://schemas.microsoft.com/office/powerpoint/2010/main" val="28169947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503040"/>
          </a:xfrm>
        </p:spPr>
        <p:txBody>
          <a:bodyPr>
            <a:normAutofit/>
          </a:bodyPr>
          <a:lstStyle/>
          <a:p>
            <a:r>
              <a:rPr lang="en-US" altLang="zh-TW" dirty="0" smtClean="0"/>
              <a:t>Judges, Break Your Own Tie</a:t>
            </a:r>
            <a:br>
              <a:rPr lang="en-US" altLang="zh-TW" dirty="0" smtClean="0"/>
            </a:br>
            <a:r>
              <a:rPr lang="zh-TW" altLang="en-US" dirty="0" smtClean="0"/>
              <a:t>裁判不能有同名次的參賽者</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209550" y="1700808"/>
            <a:ext cx="8934450" cy="2714625"/>
          </a:xfrm>
          <a:prstGeom prst="rect">
            <a:avLst/>
          </a:prstGeom>
          <a:noFill/>
          <a:ln w="9525">
            <a:noFill/>
            <a:miter lim="800000"/>
            <a:headEnd/>
            <a:tailEnd/>
          </a:ln>
        </p:spPr>
      </p:pic>
      <p:sp>
        <p:nvSpPr>
          <p:cNvPr id="3" name="TextBox 2"/>
          <p:cNvSpPr txBox="1"/>
          <p:nvPr/>
        </p:nvSpPr>
        <p:spPr>
          <a:xfrm>
            <a:off x="611560" y="4653136"/>
            <a:ext cx="8064896" cy="830997"/>
          </a:xfrm>
          <a:prstGeom prst="rect">
            <a:avLst/>
          </a:prstGeom>
          <a:noFill/>
        </p:spPr>
        <p:txBody>
          <a:bodyPr wrap="square" rtlCol="0">
            <a:spAutoFit/>
          </a:bodyPr>
          <a:lstStyle/>
          <a:p>
            <a:r>
              <a:rPr lang="en-US" sz="2400" dirty="0" smtClean="0">
                <a:solidFill>
                  <a:srgbClr val="FF0000"/>
                </a:solidFill>
              </a:rPr>
              <a:t>Can a contestant ranked 2</a:t>
            </a:r>
            <a:r>
              <a:rPr lang="en-US" sz="2400" baseline="30000" dirty="0" smtClean="0">
                <a:solidFill>
                  <a:srgbClr val="FF0000"/>
                </a:solidFill>
              </a:rPr>
              <a:t>nd</a:t>
            </a:r>
            <a:r>
              <a:rPr lang="en-US" sz="2400" dirty="0" smtClean="0">
                <a:solidFill>
                  <a:srgbClr val="FF0000"/>
                </a:solidFill>
              </a:rPr>
              <a:t> by all judges be first place</a:t>
            </a:r>
            <a:r>
              <a:rPr lang="zh-TW" altLang="en-US" sz="2400" dirty="0" smtClean="0">
                <a:solidFill>
                  <a:srgbClr val="FF0000"/>
                </a:solidFill>
              </a:rPr>
              <a:t> </a:t>
            </a:r>
            <a:r>
              <a:rPr lang="en-US" altLang="zh-TW" sz="2400" dirty="0" smtClean="0">
                <a:solidFill>
                  <a:srgbClr val="FF0000"/>
                </a:solidFill>
              </a:rPr>
              <a:t>winner</a:t>
            </a:r>
            <a:r>
              <a:rPr lang="en-US" sz="2400" dirty="0" smtClean="0">
                <a:solidFill>
                  <a:srgbClr val="FF0000"/>
                </a:solidFill>
              </a:rPr>
              <a:t>?</a:t>
            </a:r>
          </a:p>
          <a:p>
            <a:r>
              <a:rPr lang="zh-TW" altLang="en-US" sz="2400" dirty="0" smtClean="0">
                <a:solidFill>
                  <a:srgbClr val="FF0000"/>
                </a:solidFill>
              </a:rPr>
              <a:t>被全部裁判選為第二名的參賽者有可能成為第一名嗎</a:t>
            </a:r>
            <a:r>
              <a:rPr lang="en-US" altLang="zh-TW" sz="2400" dirty="0" smtClean="0">
                <a:solidFill>
                  <a:srgbClr val="FF0000"/>
                </a:solidFill>
              </a:rPr>
              <a:t>?</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5775" y="27856"/>
            <a:ext cx="8229600" cy="706090"/>
          </a:xfrm>
        </p:spPr>
        <p:txBody>
          <a:bodyPr>
            <a:normAutofit fontScale="90000"/>
          </a:bodyPr>
          <a:lstStyle/>
          <a:p>
            <a:r>
              <a:rPr lang="en-US" altLang="zh-TW" dirty="0" smtClean="0"/>
              <a:t>Tie Breaking Judge</a:t>
            </a:r>
            <a:endParaRPr lang="zh-TW" altLang="en-US" dirty="0"/>
          </a:p>
        </p:txBody>
      </p:sp>
      <p:pic>
        <p:nvPicPr>
          <p:cNvPr id="4099" name="Picture 3"/>
          <p:cNvPicPr>
            <a:picLocks noChangeAspect="1" noChangeArrowheads="1"/>
          </p:cNvPicPr>
          <p:nvPr/>
        </p:nvPicPr>
        <p:blipFill>
          <a:blip r:embed="rId3" cstate="print"/>
          <a:srcRect/>
          <a:stretch>
            <a:fillRect/>
          </a:stretch>
        </p:blipFill>
        <p:spPr bwMode="auto">
          <a:xfrm>
            <a:off x="395536" y="846128"/>
            <a:ext cx="8286750" cy="4095750"/>
          </a:xfrm>
          <a:prstGeom prst="rect">
            <a:avLst/>
          </a:prstGeom>
          <a:noFill/>
          <a:ln w="9525">
            <a:noFill/>
            <a:miter lim="800000"/>
            <a:headEnd/>
            <a:tailEnd/>
          </a:ln>
        </p:spPr>
      </p:pic>
      <p:sp>
        <p:nvSpPr>
          <p:cNvPr id="3" name="TextBox 2"/>
          <p:cNvSpPr txBox="1"/>
          <p:nvPr/>
        </p:nvSpPr>
        <p:spPr>
          <a:xfrm>
            <a:off x="395536" y="5085184"/>
            <a:ext cx="7920880" cy="646331"/>
          </a:xfrm>
          <a:prstGeom prst="rect">
            <a:avLst/>
          </a:prstGeom>
          <a:noFill/>
        </p:spPr>
        <p:txBody>
          <a:bodyPr wrap="square" rtlCol="0">
            <a:spAutoFit/>
          </a:bodyPr>
          <a:lstStyle/>
          <a:p>
            <a:r>
              <a:rPr lang="en-US" altLang="zh-TW" sz="3600" dirty="0" smtClean="0">
                <a:solidFill>
                  <a:srgbClr val="FF0000"/>
                </a:solidFill>
              </a:rPr>
              <a:t>Hand ballot directly to the Chief Judge</a:t>
            </a:r>
            <a:endParaRPr lang="zh-TW" altLang="en-US" sz="36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US" altLang="zh-TW" dirty="0" smtClean="0"/>
              <a:t>Chief Judge p.15</a:t>
            </a:r>
            <a:endParaRPr lang="zh-TW" altLang="en-US" dirty="0"/>
          </a:p>
        </p:txBody>
      </p:sp>
      <p:sp>
        <p:nvSpPr>
          <p:cNvPr id="3" name="Content Placeholder 2"/>
          <p:cNvSpPr>
            <a:spLocks noGrp="1"/>
          </p:cNvSpPr>
          <p:nvPr>
            <p:ph idx="1"/>
          </p:nvPr>
        </p:nvSpPr>
        <p:spPr>
          <a:xfrm>
            <a:off x="179512" y="836712"/>
            <a:ext cx="8805664" cy="5040560"/>
          </a:xfrm>
        </p:spPr>
        <p:txBody>
          <a:bodyPr>
            <a:normAutofit fontScale="92500" lnSpcReduction="20000"/>
          </a:bodyPr>
          <a:lstStyle/>
          <a:p>
            <a:r>
              <a:rPr lang="en-US" altLang="zh-TW" dirty="0" smtClean="0"/>
              <a:t>Look for voting judges</a:t>
            </a:r>
            <a:r>
              <a:rPr lang="en-US" altLang="zh-TW" dirty="0" smtClean="0"/>
              <a:t>, counters, timers, </a:t>
            </a:r>
            <a:r>
              <a:rPr lang="en-US" altLang="zh-TW" dirty="0" smtClean="0"/>
              <a:t>and         (</a:t>
            </a:r>
            <a:r>
              <a:rPr lang="en-US" altLang="zh-TW" dirty="0" smtClean="0"/>
              <a:t>tie-breaking judge)</a:t>
            </a:r>
          </a:p>
          <a:p>
            <a:r>
              <a:rPr lang="en-US" altLang="zh-TW" dirty="0" smtClean="0"/>
              <a:t>3 counters</a:t>
            </a:r>
          </a:p>
          <a:p>
            <a:r>
              <a:rPr lang="en-US" altLang="zh-TW" dirty="0" smtClean="0"/>
              <a:t>Judges briefing for </a:t>
            </a:r>
            <a:r>
              <a:rPr lang="en-US" altLang="zh-TW" dirty="0" smtClean="0"/>
              <a:t>all</a:t>
            </a:r>
            <a:endParaRPr lang="en-US" altLang="zh-TW" dirty="0" smtClean="0"/>
          </a:p>
          <a:p>
            <a:pPr lvl="1"/>
            <a:r>
              <a:rPr lang="en-US" altLang="zh-TW" dirty="0" smtClean="0"/>
              <a:t>Review judge’s Guide </a:t>
            </a:r>
          </a:p>
          <a:p>
            <a:pPr lvl="1"/>
            <a:r>
              <a:rPr lang="en-US" altLang="zh-TW" dirty="0" smtClean="0"/>
              <a:t>Speaking area</a:t>
            </a:r>
          </a:p>
          <a:p>
            <a:pPr lvl="1"/>
            <a:r>
              <a:rPr lang="en-US" altLang="zh-TW" dirty="0" smtClean="0"/>
              <a:t>Sit close to contest area</a:t>
            </a:r>
          </a:p>
          <a:p>
            <a:r>
              <a:rPr lang="en-US" altLang="zh-TW" dirty="0" smtClean="0"/>
              <a:t>Collect timing sheet, tie-breaking judge’s ballot</a:t>
            </a:r>
          </a:p>
          <a:p>
            <a:r>
              <a:rPr lang="en-US" altLang="zh-TW" dirty="0" smtClean="0"/>
              <a:t>Resolve protests</a:t>
            </a:r>
          </a:p>
          <a:p>
            <a:r>
              <a:rPr lang="en-US" altLang="zh-TW" dirty="0" smtClean="0"/>
              <a:t>Monitor counting process, count 2x</a:t>
            </a:r>
          </a:p>
          <a:p>
            <a:r>
              <a:rPr lang="en-US" altLang="zh-TW" dirty="0" smtClean="0"/>
              <a:t>Provide placement of winners to contest chair</a:t>
            </a:r>
          </a:p>
        </p:txBody>
      </p:sp>
    </p:spTree>
    <p:extLst>
      <p:ext uri="{BB962C8B-B14F-4D97-AF65-F5344CB8AC3E}">
        <p14:creationId xmlns:p14="http://schemas.microsoft.com/office/powerpoint/2010/main" val="3098206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fontScale="90000"/>
          </a:bodyPr>
          <a:lstStyle/>
          <a:p>
            <a:r>
              <a:rPr lang="en-US" altLang="zh-TW" dirty="0" smtClean="0">
                <a:solidFill>
                  <a:srgbClr val="FF0000"/>
                </a:solidFill>
              </a:rPr>
              <a:t>Protest – by Judges &amp; Contestants</a:t>
            </a:r>
            <a:endParaRPr lang="zh-TW" altLang="en-US" dirty="0">
              <a:solidFill>
                <a:srgbClr val="FF0000"/>
              </a:solidFill>
            </a:endParaRPr>
          </a:p>
        </p:txBody>
      </p:sp>
      <p:sp>
        <p:nvSpPr>
          <p:cNvPr id="3" name="Content Placeholder 2"/>
          <p:cNvSpPr>
            <a:spLocks noGrp="1"/>
          </p:cNvSpPr>
          <p:nvPr>
            <p:ph sz="half" idx="1"/>
          </p:nvPr>
        </p:nvSpPr>
        <p:spPr>
          <a:xfrm>
            <a:off x="453008" y="836712"/>
            <a:ext cx="4038600" cy="4525963"/>
          </a:xfrm>
        </p:spPr>
        <p:txBody>
          <a:bodyPr/>
          <a:lstStyle/>
          <a:p>
            <a:pPr marL="0" indent="0" algn="ctr">
              <a:buNone/>
            </a:pPr>
            <a:r>
              <a:rPr lang="en-US" altLang="zh-TW" u="sng" dirty="0" smtClean="0"/>
              <a:t>Eligibility</a:t>
            </a:r>
          </a:p>
          <a:p>
            <a:r>
              <a:rPr lang="en-US" altLang="zh-TW" dirty="0" smtClean="0"/>
              <a:t>Membership</a:t>
            </a:r>
          </a:p>
          <a:p>
            <a:r>
              <a:rPr lang="en-US" altLang="zh-TW" dirty="0" smtClean="0"/>
              <a:t>Overtime</a:t>
            </a:r>
          </a:p>
          <a:p>
            <a:r>
              <a:rPr lang="en-US" altLang="zh-TW" dirty="0" smtClean="0"/>
              <a:t>Contestants are ineligible accordin</a:t>
            </a:r>
            <a:r>
              <a:rPr lang="en-US" altLang="zh-TW" dirty="0" smtClean="0"/>
              <a:t>g to contest rule book</a:t>
            </a:r>
            <a:endParaRPr lang="en-US" altLang="zh-TW" dirty="0" smtClean="0"/>
          </a:p>
          <a:p>
            <a:endParaRPr lang="zh-TW" altLang="en-US" dirty="0"/>
          </a:p>
        </p:txBody>
      </p:sp>
      <p:sp>
        <p:nvSpPr>
          <p:cNvPr id="4" name="Content Placeholder 3"/>
          <p:cNvSpPr>
            <a:spLocks noGrp="1"/>
          </p:cNvSpPr>
          <p:nvPr>
            <p:ph sz="half" idx="2"/>
          </p:nvPr>
        </p:nvSpPr>
        <p:spPr>
          <a:xfrm>
            <a:off x="4644008" y="836712"/>
            <a:ext cx="4392488" cy="4525963"/>
          </a:xfrm>
        </p:spPr>
        <p:txBody>
          <a:bodyPr/>
          <a:lstStyle/>
          <a:p>
            <a:pPr marL="0" indent="0" algn="ctr">
              <a:buNone/>
            </a:pPr>
            <a:r>
              <a:rPr lang="en-US" altLang="zh-TW" u="sng" dirty="0" smtClean="0"/>
              <a:t>Originality</a:t>
            </a:r>
          </a:p>
          <a:p>
            <a:r>
              <a:rPr lang="en-US" altLang="zh-TW" dirty="0" smtClean="0"/>
              <a:t>25% or less maybe devoted to quoting, paraphrasing, or referencing another person’s content, </a:t>
            </a:r>
          </a:p>
          <a:p>
            <a:r>
              <a:rPr lang="en-US" altLang="zh-TW" dirty="0" smtClean="0"/>
              <a:t>must be identified in the speech</a:t>
            </a:r>
            <a:endParaRPr lang="zh-TW" altLang="en-US" dirty="0"/>
          </a:p>
        </p:txBody>
      </p:sp>
      <p:sp>
        <p:nvSpPr>
          <p:cNvPr id="5" name="Title 1"/>
          <p:cNvSpPr txBox="1">
            <a:spLocks/>
          </p:cNvSpPr>
          <p:nvPr/>
        </p:nvSpPr>
        <p:spPr>
          <a:xfrm>
            <a:off x="598944" y="4509120"/>
            <a:ext cx="8229600" cy="144016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rgbClr val="FF0000"/>
                </a:solidFill>
              </a:rPr>
              <a:t>Protest -&gt; Chief Judge &amp; Contest Chair</a:t>
            </a:r>
          </a:p>
          <a:p>
            <a:r>
              <a:rPr lang="en-US" altLang="zh-TW" dirty="0" smtClean="0">
                <a:solidFill>
                  <a:srgbClr val="FF0000"/>
                </a:solidFill>
              </a:rPr>
              <a:t>Contestant can respond</a:t>
            </a:r>
          </a:p>
          <a:p>
            <a:r>
              <a:rPr lang="en-US" altLang="zh-TW" dirty="0" smtClean="0">
                <a:solidFill>
                  <a:srgbClr val="FF0000"/>
                </a:solidFill>
              </a:rPr>
              <a:t>Judges vote to disqualify the contestant</a:t>
            </a:r>
            <a:endParaRPr lang="zh-TW" altLang="en-US" dirty="0">
              <a:solidFill>
                <a:srgbClr val="FF0000"/>
              </a:solidFill>
            </a:endParaRPr>
          </a:p>
        </p:txBody>
      </p:sp>
    </p:spTree>
    <p:extLst>
      <p:ext uri="{BB962C8B-B14F-4D97-AF65-F5344CB8AC3E}">
        <p14:creationId xmlns:p14="http://schemas.microsoft.com/office/powerpoint/2010/main" val="952957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r>
              <a:rPr lang="en-US" altLang="zh-TW" u="sng" dirty="0" smtClean="0"/>
              <a:t>Results are final after Announcement</a:t>
            </a:r>
            <a:endParaRPr lang="zh-TW" altLang="en-US" u="sng" dirty="0"/>
          </a:p>
        </p:txBody>
      </p:sp>
      <p:sp>
        <p:nvSpPr>
          <p:cNvPr id="5" name="Content Placeholder 4"/>
          <p:cNvSpPr>
            <a:spLocks noGrp="1"/>
          </p:cNvSpPr>
          <p:nvPr>
            <p:ph idx="1"/>
          </p:nvPr>
        </p:nvSpPr>
        <p:spPr>
          <a:xfrm>
            <a:off x="395536" y="1124744"/>
            <a:ext cx="8229600" cy="4525963"/>
          </a:xfrm>
        </p:spPr>
        <p:txBody>
          <a:bodyPr/>
          <a:lstStyle/>
          <a:p>
            <a:r>
              <a:rPr lang="en-US" altLang="zh-TW" dirty="0" smtClean="0"/>
              <a:t>Announcement of contest winners is final unless the list of winners is announced incorrectly, in which case the chief judge, ballot counters, or timers are permitted to immediately interrupt </a:t>
            </a:r>
            <a:endParaRPr lang="zh-TW" altLang="en-US" dirty="0"/>
          </a:p>
        </p:txBody>
      </p:sp>
    </p:spTree>
    <p:extLst>
      <p:ext uri="{BB962C8B-B14F-4D97-AF65-F5344CB8AC3E}">
        <p14:creationId xmlns:p14="http://schemas.microsoft.com/office/powerpoint/2010/main" val="30493927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062163" y="47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21" name="Rectangle 5"/>
          <p:cNvSpPr>
            <a:spLocks noGrp="1" noChangeArrowheads="1"/>
          </p:cNvSpPr>
          <p:nvPr>
            <p:ph type="title" idx="4294967295"/>
          </p:nvPr>
        </p:nvSpPr>
        <p:spPr>
          <a:xfrm>
            <a:off x="685800" y="260648"/>
            <a:ext cx="7772400" cy="552450"/>
          </a:xfrm>
        </p:spPr>
        <p:txBody>
          <a:bodyPr>
            <a:normAutofit fontScale="90000"/>
          </a:bodyPr>
          <a:lstStyle/>
          <a:p>
            <a:r>
              <a:rPr lang="en-US" altLang="zh-TW" dirty="0">
                <a:ea typeface="新細明體" pitchFamily="18" charset="-120"/>
              </a:rPr>
              <a:t>The Job of </a:t>
            </a:r>
            <a:r>
              <a:rPr lang="en-US" altLang="zh-TW" dirty="0" smtClean="0">
                <a:ea typeface="新細明體" pitchFamily="18" charset="-120"/>
              </a:rPr>
              <a:t>a Judge</a:t>
            </a:r>
            <a:endParaRPr lang="en-US" altLang="zh-TW" dirty="0">
              <a:ea typeface="新細明體" pitchFamily="18" charset="-120"/>
            </a:endParaRPr>
          </a:p>
        </p:txBody>
      </p:sp>
      <p:sp>
        <p:nvSpPr>
          <p:cNvPr id="9222" name="Rectangle 6"/>
          <p:cNvSpPr>
            <a:spLocks noChangeArrowheads="1"/>
          </p:cNvSpPr>
          <p:nvPr/>
        </p:nvSpPr>
        <p:spPr bwMode="auto">
          <a:xfrm>
            <a:off x="247576" y="908720"/>
            <a:ext cx="87129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5400" b="1" dirty="0" smtClean="0">
                <a:ea typeface="新細明體" pitchFamily="18" charset="-120"/>
              </a:rPr>
              <a:t>is </a:t>
            </a:r>
            <a:r>
              <a:rPr lang="en-US" altLang="zh-TW" sz="5400" b="1" dirty="0">
                <a:ea typeface="新細明體" pitchFamily="18" charset="-120"/>
              </a:rPr>
              <a:t>NOT to Evaluate a contestant</a:t>
            </a:r>
            <a:r>
              <a:rPr lang="en-US" altLang="zh-TW" sz="5400" dirty="0">
                <a:ea typeface="新細明體" pitchFamily="18" charset="-120"/>
              </a:rPr>
              <a:t> </a:t>
            </a:r>
          </a:p>
        </p:txBody>
      </p:sp>
      <p:sp>
        <p:nvSpPr>
          <p:cNvPr id="9223" name="Text Box 7"/>
          <p:cNvSpPr txBox="1">
            <a:spLocks noChangeArrowheads="1"/>
          </p:cNvSpPr>
          <p:nvPr/>
        </p:nvSpPr>
        <p:spPr bwMode="auto">
          <a:xfrm>
            <a:off x="962616" y="2663046"/>
            <a:ext cx="680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a:ea typeface="新細明體" pitchFamily="18" charset="-120"/>
              </a:rPr>
              <a:t>An Evaluator -</a:t>
            </a:r>
          </a:p>
        </p:txBody>
      </p:sp>
      <p:sp>
        <p:nvSpPr>
          <p:cNvPr id="9224" name="Text Box 8"/>
          <p:cNvSpPr txBox="1">
            <a:spLocks noChangeArrowheads="1"/>
          </p:cNvSpPr>
          <p:nvPr/>
        </p:nvSpPr>
        <p:spPr bwMode="auto">
          <a:xfrm>
            <a:off x="1267416" y="3044046"/>
            <a:ext cx="650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a:ea typeface="新細明體" pitchFamily="18" charset="-120"/>
              </a:rPr>
              <a:t>- appraises a speech</a:t>
            </a:r>
            <a:r>
              <a:rPr lang="en-US" altLang="zh-TW" sz="2400" dirty="0">
                <a:ea typeface="新細明體" pitchFamily="18" charset="-120"/>
              </a:rPr>
              <a:t> </a:t>
            </a:r>
          </a:p>
        </p:txBody>
      </p:sp>
      <p:sp>
        <p:nvSpPr>
          <p:cNvPr id="9225" name="Text Box 9"/>
          <p:cNvSpPr txBox="1">
            <a:spLocks noChangeArrowheads="1"/>
          </p:cNvSpPr>
          <p:nvPr/>
        </p:nvSpPr>
        <p:spPr bwMode="auto">
          <a:xfrm>
            <a:off x="1267416" y="3425046"/>
            <a:ext cx="650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a:ea typeface="新細明體" pitchFamily="18" charset="-120"/>
              </a:rPr>
              <a:t>- measures performance against a specified goal </a:t>
            </a:r>
          </a:p>
        </p:txBody>
      </p:sp>
      <p:sp>
        <p:nvSpPr>
          <p:cNvPr id="9226" name="Text Box 10"/>
          <p:cNvSpPr txBox="1">
            <a:spLocks noChangeArrowheads="1"/>
          </p:cNvSpPr>
          <p:nvPr/>
        </p:nvSpPr>
        <p:spPr bwMode="auto">
          <a:xfrm>
            <a:off x="1267416" y="3806046"/>
            <a:ext cx="650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a:ea typeface="新細明體" pitchFamily="18" charset="-120"/>
              </a:rPr>
              <a:t>- recommends ways to improve </a:t>
            </a:r>
          </a:p>
        </p:txBody>
      </p:sp>
      <p:sp>
        <p:nvSpPr>
          <p:cNvPr id="9" name="Text Box 7"/>
          <p:cNvSpPr txBox="1">
            <a:spLocks noChangeArrowheads="1"/>
          </p:cNvSpPr>
          <p:nvPr/>
        </p:nvSpPr>
        <p:spPr bwMode="auto">
          <a:xfrm>
            <a:off x="975232" y="4537680"/>
            <a:ext cx="680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smtClean="0">
                <a:ea typeface="新細明體" pitchFamily="18" charset="-120"/>
              </a:rPr>
              <a:t>A Judge – ranks contestants according to the criteria</a:t>
            </a:r>
            <a:endParaRPr lang="en-US" altLang="zh-TW" sz="2400" b="1" dirty="0">
              <a:ea typeface="新細明體" pitchFamily="18" charset="-120"/>
            </a:endParaRPr>
          </a:p>
        </p:txBody>
      </p:sp>
    </p:spTree>
    <p:extLst>
      <p:ext uri="{BB962C8B-B14F-4D97-AF65-F5344CB8AC3E}">
        <p14:creationId xmlns:p14="http://schemas.microsoft.com/office/powerpoint/2010/main" val="243681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P spid="9225" grpId="0"/>
      <p:bldP spid="9226" grpId="0"/>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9512" y="1268760"/>
            <a:ext cx="4248472" cy="4525963"/>
          </a:xfrm>
        </p:spPr>
        <p:txBody>
          <a:bodyPr>
            <a:normAutofit lnSpcReduction="10000"/>
          </a:bodyPr>
          <a:lstStyle/>
          <a:p>
            <a:pPr marL="0" indent="0">
              <a:buNone/>
            </a:pPr>
            <a:r>
              <a:rPr lang="en-US" sz="4000" dirty="0" smtClean="0"/>
              <a:t>Humorous Speech</a:t>
            </a:r>
          </a:p>
          <a:p>
            <a:pPr marL="0" indent="0">
              <a:buNone/>
            </a:pPr>
            <a:r>
              <a:rPr lang="zh-TW" altLang="en-US" sz="4000" dirty="0"/>
              <a:t>幽默演講比賽</a:t>
            </a:r>
            <a:endParaRPr lang="en-US" sz="4000" dirty="0" smtClean="0"/>
          </a:p>
          <a:p>
            <a:pPr marL="0" indent="0">
              <a:buNone/>
            </a:pPr>
            <a:endParaRPr lang="en-US" sz="4000" dirty="0" smtClean="0"/>
          </a:p>
          <a:p>
            <a:pPr marL="0" indent="0">
              <a:buNone/>
            </a:pPr>
            <a:r>
              <a:rPr lang="en-US" sz="4000" dirty="0" smtClean="0"/>
              <a:t>Evaluation</a:t>
            </a:r>
          </a:p>
          <a:p>
            <a:pPr marL="0" indent="0">
              <a:buNone/>
            </a:pPr>
            <a:r>
              <a:rPr lang="zh-TW" altLang="en-US" sz="4000" dirty="0"/>
              <a:t>個別講評比賽</a:t>
            </a:r>
            <a:endParaRPr lang="en-US" sz="4000" dirty="0"/>
          </a:p>
        </p:txBody>
      </p:sp>
      <p:sp>
        <p:nvSpPr>
          <p:cNvPr id="6" name="Content Placeholder 5"/>
          <p:cNvSpPr>
            <a:spLocks noGrp="1"/>
          </p:cNvSpPr>
          <p:nvPr>
            <p:ph sz="half" idx="2"/>
          </p:nvPr>
        </p:nvSpPr>
        <p:spPr>
          <a:xfrm>
            <a:off x="4499992" y="1268761"/>
            <a:ext cx="4464496" cy="3456384"/>
          </a:xfrm>
        </p:spPr>
        <p:txBody>
          <a:bodyPr>
            <a:normAutofit lnSpcReduction="10000"/>
          </a:bodyPr>
          <a:lstStyle/>
          <a:p>
            <a:pPr marL="0" indent="0">
              <a:buNone/>
            </a:pPr>
            <a:r>
              <a:rPr lang="en-US" sz="4000" dirty="0" smtClean="0">
                <a:solidFill>
                  <a:schemeClr val="accent2">
                    <a:lumMod val="75000"/>
                  </a:schemeClr>
                </a:solidFill>
              </a:rPr>
              <a:t>International Speech</a:t>
            </a:r>
          </a:p>
          <a:p>
            <a:pPr marL="0" indent="0">
              <a:buNone/>
            </a:pPr>
            <a:r>
              <a:rPr lang="zh-TW" altLang="en-US" sz="4000" dirty="0"/>
              <a:t>指定演講比</a:t>
            </a:r>
            <a:r>
              <a:rPr lang="zh-TW" altLang="en-US" sz="4000" dirty="0" smtClean="0"/>
              <a:t>賽</a:t>
            </a:r>
            <a:r>
              <a:rPr lang="en-US" altLang="zh-TW" sz="4000" dirty="0" smtClean="0"/>
              <a:t/>
            </a:r>
            <a:br>
              <a:rPr lang="en-US" altLang="zh-TW" sz="4000" dirty="0" smtClean="0"/>
            </a:br>
            <a:r>
              <a:rPr lang="en-US" altLang="zh-TW" sz="1900" dirty="0" smtClean="0">
                <a:solidFill>
                  <a:srgbClr val="FF0000"/>
                </a:solidFill>
              </a:rPr>
              <a:t>World Championship </a:t>
            </a:r>
            <a:r>
              <a:rPr lang="zh-TW" altLang="en-US" sz="1900" dirty="0" smtClean="0">
                <a:solidFill>
                  <a:srgbClr val="FF0000"/>
                </a:solidFill>
              </a:rPr>
              <a:t>世界總會大賽</a:t>
            </a:r>
            <a:endParaRPr lang="en-US" altLang="zh-TW" sz="1900" dirty="0" smtClean="0">
              <a:solidFill>
                <a:srgbClr val="FF0000"/>
              </a:solidFill>
            </a:endParaRPr>
          </a:p>
          <a:p>
            <a:pPr marL="0" indent="0">
              <a:buNone/>
            </a:pPr>
            <a:endParaRPr lang="en-US" sz="1900" dirty="0" smtClean="0">
              <a:solidFill>
                <a:srgbClr val="FF0000"/>
              </a:solidFill>
            </a:endParaRPr>
          </a:p>
          <a:p>
            <a:pPr marL="0" indent="0">
              <a:buNone/>
            </a:pPr>
            <a:r>
              <a:rPr lang="en-US" sz="4000" dirty="0" smtClean="0"/>
              <a:t>Table topic</a:t>
            </a:r>
          </a:p>
          <a:p>
            <a:pPr marL="0" indent="0">
              <a:buNone/>
            </a:pPr>
            <a:r>
              <a:rPr lang="zh-TW" altLang="en-US" sz="4000" dirty="0" smtClean="0"/>
              <a:t>即</a:t>
            </a:r>
            <a:r>
              <a:rPr lang="zh-TW" altLang="en-US" sz="4000" dirty="0"/>
              <a:t>席問答比賽</a:t>
            </a:r>
            <a:endParaRPr lang="en-US" sz="4000" dirty="0"/>
          </a:p>
        </p:txBody>
      </p:sp>
      <p:sp>
        <p:nvSpPr>
          <p:cNvPr id="2" name="TextBox 1"/>
          <p:cNvSpPr txBox="1"/>
          <p:nvPr/>
        </p:nvSpPr>
        <p:spPr>
          <a:xfrm>
            <a:off x="179512" y="188640"/>
            <a:ext cx="8640960" cy="1200329"/>
          </a:xfrm>
          <a:prstGeom prst="rect">
            <a:avLst/>
          </a:prstGeom>
          <a:noFill/>
        </p:spPr>
        <p:txBody>
          <a:bodyPr wrap="square" rtlCol="0">
            <a:spAutoFit/>
          </a:bodyPr>
          <a:lstStyle/>
          <a:p>
            <a:r>
              <a:rPr lang="en-US" altLang="zh-TW" sz="2400" dirty="0"/>
              <a:t> 4 </a:t>
            </a:r>
            <a:r>
              <a:rPr lang="en-US" altLang="zh-TW" sz="2400" dirty="0" smtClean="0"/>
              <a:t>different contests -  4 different criteria – 4 different voting ballots</a:t>
            </a:r>
          </a:p>
          <a:p>
            <a:r>
              <a:rPr lang="zh-TW" altLang="en-US" sz="2400" dirty="0" smtClean="0"/>
              <a:t>四種比賽有不同的裁判標準和評分方式</a:t>
            </a:r>
            <a:endParaRPr lang="en-US" altLang="zh-TW" sz="2400" dirty="0" smtClean="0"/>
          </a:p>
          <a:p>
            <a:endParaRPr lang="en-US" sz="2400" dirty="0"/>
          </a:p>
        </p:txBody>
      </p:sp>
      <p:cxnSp>
        <p:nvCxnSpPr>
          <p:cNvPr id="4" name="Straight Connector 3"/>
          <p:cNvCxnSpPr/>
          <p:nvPr/>
        </p:nvCxnSpPr>
        <p:spPr>
          <a:xfrm>
            <a:off x="4211960" y="1268760"/>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5536" y="3284984"/>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908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US" altLang="zh-TW" u="sng" dirty="0" smtClean="0"/>
              <a:t>Judges should remain anonymous</a:t>
            </a:r>
            <a:endParaRPr lang="zh-TW" altLang="en-US" u="sng" dirty="0"/>
          </a:p>
        </p:txBody>
      </p:sp>
      <p:sp>
        <p:nvSpPr>
          <p:cNvPr id="3" name="Content Placeholder 2"/>
          <p:cNvSpPr>
            <a:spLocks noGrp="1"/>
          </p:cNvSpPr>
          <p:nvPr>
            <p:ph idx="1"/>
          </p:nvPr>
        </p:nvSpPr>
        <p:spPr>
          <a:xfrm>
            <a:off x="467544" y="1196752"/>
            <a:ext cx="8229600" cy="4525963"/>
          </a:xfrm>
        </p:spPr>
        <p:txBody>
          <a:bodyPr/>
          <a:lstStyle/>
          <a:p>
            <a:r>
              <a:rPr lang="en-US" altLang="zh-TW" dirty="0" smtClean="0"/>
              <a:t>When Practical</a:t>
            </a:r>
          </a:p>
          <a:p>
            <a:r>
              <a:rPr lang="en-US" altLang="zh-TW" dirty="0" smtClean="0"/>
              <a:t>Refrain from public criticism of the contest</a:t>
            </a:r>
          </a:p>
          <a:p>
            <a:r>
              <a:rPr lang="en-US" altLang="zh-TW" dirty="0" smtClean="0"/>
              <a:t>Only reveal the role of a judge, scores, and ranking in accordance with speech contest rules.</a:t>
            </a:r>
          </a:p>
          <a:p>
            <a:endParaRPr lang="zh-TW" altLang="en-US" dirty="0"/>
          </a:p>
        </p:txBody>
      </p:sp>
    </p:spTree>
    <p:extLst>
      <p:ext uri="{BB962C8B-B14F-4D97-AF65-F5344CB8AC3E}">
        <p14:creationId xmlns:p14="http://schemas.microsoft.com/office/powerpoint/2010/main" val="5606503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417" t="11407" r="32166" b="6815"/>
          <a:stretch/>
        </p:blipFill>
        <p:spPr bwMode="auto">
          <a:xfrm>
            <a:off x="1979712" y="92720"/>
            <a:ext cx="5032704" cy="6726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1587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 t="12592" r="5749" b="6963"/>
          <a:stretch/>
        </p:blipFill>
        <p:spPr bwMode="auto">
          <a:xfrm>
            <a:off x="27425" y="404664"/>
            <a:ext cx="9116576" cy="472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2917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9" t="9630" r="4834" b="9185"/>
          <a:stretch/>
        </p:blipFill>
        <p:spPr bwMode="auto">
          <a:xfrm>
            <a:off x="19536" y="332657"/>
            <a:ext cx="9124464" cy="45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5089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17" t="10518" r="32083" b="7260"/>
          <a:stretch/>
        </p:blipFill>
        <p:spPr bwMode="auto">
          <a:xfrm>
            <a:off x="1979712" y="-15137"/>
            <a:ext cx="5112568" cy="68538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9093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17" t="10518" r="32083" b="7260"/>
          <a:stretch/>
        </p:blipFill>
        <p:spPr bwMode="auto">
          <a:xfrm>
            <a:off x="1979712" y="-15137"/>
            <a:ext cx="5112568" cy="68538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979712" y="5229200"/>
            <a:ext cx="3456384" cy="1537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4" name="Oval 3"/>
          <p:cNvSpPr/>
          <p:nvPr/>
        </p:nvSpPr>
        <p:spPr>
          <a:xfrm>
            <a:off x="3631064" y="4365104"/>
            <a:ext cx="3456384" cy="4086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3447796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536" y="116632"/>
            <a:ext cx="8229600" cy="706090"/>
          </a:xfrm>
        </p:spPr>
        <p:txBody>
          <a:bodyPr>
            <a:normAutofit fontScale="90000"/>
          </a:bodyPr>
          <a:lstStyle/>
          <a:p>
            <a:pPr algn="l"/>
            <a:r>
              <a:rPr lang="en-US" dirty="0"/>
              <a:t>Barriers to Objectivity</a:t>
            </a:r>
          </a:p>
        </p:txBody>
      </p:sp>
      <p:sp>
        <p:nvSpPr>
          <p:cNvPr id="68611" name="Rectangle 3"/>
          <p:cNvSpPr>
            <a:spLocks noGrp="1" noChangeArrowheads="1"/>
          </p:cNvSpPr>
          <p:nvPr>
            <p:ph type="body" idx="1"/>
          </p:nvPr>
        </p:nvSpPr>
        <p:spPr>
          <a:xfrm>
            <a:off x="683568" y="836712"/>
            <a:ext cx="8229600" cy="4525963"/>
          </a:xfrm>
        </p:spPr>
        <p:txBody>
          <a:bodyPr/>
          <a:lstStyle/>
          <a:p>
            <a:pPr>
              <a:lnSpc>
                <a:spcPct val="90000"/>
              </a:lnSpc>
            </a:pPr>
            <a:r>
              <a:rPr lang="en-US" sz="2800" dirty="0"/>
              <a:t> 1</a:t>
            </a:r>
            <a:r>
              <a:rPr lang="en-US" sz="2800" baseline="30000" dirty="0"/>
              <a:t>st</a:t>
            </a:r>
            <a:r>
              <a:rPr lang="en-US" sz="2800" dirty="0"/>
              <a:t> or Last Speaker is Best</a:t>
            </a:r>
          </a:p>
          <a:p>
            <a:pPr>
              <a:lnSpc>
                <a:spcPct val="90000"/>
              </a:lnSpc>
            </a:pPr>
            <a:r>
              <a:rPr lang="en-US" sz="2800" dirty="0"/>
              <a:t> Let’s help the underdog</a:t>
            </a:r>
          </a:p>
          <a:p>
            <a:pPr>
              <a:lnSpc>
                <a:spcPct val="90000"/>
              </a:lnSpc>
            </a:pPr>
            <a:r>
              <a:rPr lang="en-US" sz="2800" dirty="0"/>
              <a:t> Halo Effect</a:t>
            </a:r>
          </a:p>
          <a:p>
            <a:pPr>
              <a:lnSpc>
                <a:spcPct val="90000"/>
              </a:lnSpc>
            </a:pPr>
            <a:r>
              <a:rPr lang="en-US" sz="2800" dirty="0"/>
              <a:t> Reverse Halo Effect</a:t>
            </a:r>
          </a:p>
          <a:p>
            <a:pPr>
              <a:lnSpc>
                <a:spcPct val="90000"/>
              </a:lnSpc>
            </a:pPr>
            <a:r>
              <a:rPr lang="en-US" sz="2800" dirty="0"/>
              <a:t> 2</a:t>
            </a:r>
            <a:r>
              <a:rPr lang="en-US" sz="2800" baseline="30000" dirty="0"/>
              <a:t>nd</a:t>
            </a:r>
            <a:r>
              <a:rPr lang="en-US" sz="2800" dirty="0"/>
              <a:t> Time Around</a:t>
            </a:r>
          </a:p>
          <a:p>
            <a:pPr>
              <a:lnSpc>
                <a:spcPct val="90000"/>
              </a:lnSpc>
            </a:pPr>
            <a:r>
              <a:rPr lang="en-US" sz="2800" dirty="0"/>
              <a:t> Give Someone Else a Chance</a:t>
            </a:r>
          </a:p>
          <a:p>
            <a:pPr>
              <a:lnSpc>
                <a:spcPct val="90000"/>
              </a:lnSpc>
            </a:pPr>
            <a:r>
              <a:rPr lang="en-US" sz="2800" dirty="0"/>
              <a:t> Club Norms </a:t>
            </a:r>
          </a:p>
          <a:p>
            <a:pPr>
              <a:lnSpc>
                <a:spcPct val="90000"/>
              </a:lnSpc>
            </a:pPr>
            <a:r>
              <a:rPr lang="en-US" sz="2800" dirty="0"/>
              <a:t> Prejudice &amp; Personal Preference</a:t>
            </a:r>
          </a:p>
          <a:p>
            <a:pPr>
              <a:lnSpc>
                <a:spcPct val="90000"/>
              </a:lnSpc>
            </a:pPr>
            <a:r>
              <a:rPr lang="en-US" sz="2800" dirty="0"/>
              <a:t> Unfamiliar </a:t>
            </a:r>
            <a:r>
              <a:rPr lang="en-US" sz="2800" dirty="0" smtClean="0"/>
              <a:t>with Judging </a:t>
            </a:r>
            <a:r>
              <a:rPr lang="en-US" sz="2800" dirty="0"/>
              <a:t>Forms</a:t>
            </a:r>
          </a:p>
        </p:txBody>
      </p:sp>
    </p:spTree>
    <p:extLst>
      <p:ext uri="{BB962C8B-B14F-4D97-AF65-F5344CB8AC3E}">
        <p14:creationId xmlns:p14="http://schemas.microsoft.com/office/powerpoint/2010/main" val="25432776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34" t="9515" r="30750" b="9333"/>
          <a:stretch/>
        </p:blipFill>
        <p:spPr bwMode="auto">
          <a:xfrm>
            <a:off x="1763688" y="193040"/>
            <a:ext cx="4752528" cy="57980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0629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83" t="13481" r="28583" b="11704"/>
          <a:stretch/>
        </p:blipFill>
        <p:spPr bwMode="auto">
          <a:xfrm>
            <a:off x="-1" y="0"/>
            <a:ext cx="87728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1953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33" t="5630" r="11833" b="9037"/>
          <a:stretch/>
        </p:blipFill>
        <p:spPr bwMode="auto">
          <a:xfrm>
            <a:off x="0" y="-27384"/>
            <a:ext cx="9144000" cy="68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84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34" t="9515" r="30750" b="9333"/>
          <a:stretch/>
        </p:blipFill>
        <p:spPr bwMode="auto">
          <a:xfrm>
            <a:off x="1763688" y="193040"/>
            <a:ext cx="4752528" cy="57980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8085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7006357"/>
              </p:ext>
            </p:extLst>
          </p:nvPr>
        </p:nvGraphicFramePr>
        <p:xfrm>
          <a:off x="179512" y="260648"/>
          <a:ext cx="8568954" cy="5472608"/>
        </p:xfrm>
        <a:graphic>
          <a:graphicData uri="http://schemas.openxmlformats.org/drawingml/2006/table">
            <a:tbl>
              <a:tblPr firstRow="1" bandRow="1">
                <a:tableStyleId>{69CF1AB2-1976-4502-BF36-3FF5EA218861}</a:tableStyleId>
              </a:tblPr>
              <a:tblGrid>
                <a:gridCol w="2856318"/>
                <a:gridCol w="2856318"/>
                <a:gridCol w="2856318"/>
              </a:tblGrid>
              <a:tr h="576064">
                <a:tc>
                  <a:txBody>
                    <a:bodyPr/>
                    <a:lstStyle/>
                    <a:p>
                      <a:r>
                        <a:rPr lang="en-US" altLang="zh-TW" sz="2800" b="1" dirty="0" smtClean="0">
                          <a:solidFill>
                            <a:schemeClr val="accent2">
                              <a:lumMod val="75000"/>
                            </a:schemeClr>
                          </a:solidFill>
                        </a:rPr>
                        <a:t>Contest</a:t>
                      </a:r>
                      <a:endParaRPr lang="zh-TW" altLang="en-US" sz="2800" b="1" dirty="0">
                        <a:solidFill>
                          <a:schemeClr val="accent2">
                            <a:lumMod val="75000"/>
                          </a:schemeClr>
                        </a:solidFill>
                      </a:endParaRPr>
                    </a:p>
                  </a:txBody>
                  <a:tcPr/>
                </a:tc>
                <a:tc>
                  <a:txBody>
                    <a:bodyPr/>
                    <a:lstStyle/>
                    <a:p>
                      <a:r>
                        <a:rPr lang="en-US" altLang="zh-TW" sz="2800" b="1" dirty="0" smtClean="0">
                          <a:solidFill>
                            <a:schemeClr val="accent2">
                              <a:lumMod val="75000"/>
                            </a:schemeClr>
                          </a:solidFill>
                        </a:rPr>
                        <a:t>Judge Type</a:t>
                      </a:r>
                      <a:endParaRPr lang="zh-TW" altLang="en-US" sz="2800" b="1" dirty="0">
                        <a:solidFill>
                          <a:schemeClr val="accent2">
                            <a:lumMod val="75000"/>
                          </a:schemeClr>
                        </a:solidFill>
                      </a:endParaRPr>
                    </a:p>
                  </a:txBody>
                  <a:tcPr/>
                </a:tc>
                <a:tc>
                  <a:txBody>
                    <a:bodyPr/>
                    <a:lstStyle/>
                    <a:p>
                      <a:r>
                        <a:rPr lang="en-US" altLang="zh-TW" sz="2800" b="1" dirty="0" smtClean="0">
                          <a:solidFill>
                            <a:schemeClr val="accent2">
                              <a:lumMod val="75000"/>
                            </a:schemeClr>
                          </a:solidFill>
                        </a:rPr>
                        <a:t>Language</a:t>
                      </a:r>
                      <a:endParaRPr lang="zh-TW" altLang="en-US" sz="2800" b="1" dirty="0">
                        <a:solidFill>
                          <a:schemeClr val="accent2">
                            <a:lumMod val="75000"/>
                          </a:schemeClr>
                        </a:solidFill>
                      </a:endParaRPr>
                    </a:p>
                  </a:txBody>
                  <a:tcPr/>
                </a:tc>
              </a:tr>
              <a:tr h="1224136">
                <a:tc>
                  <a:txBody>
                    <a:bodyPr/>
                    <a:lstStyle/>
                    <a:p>
                      <a:r>
                        <a:rPr lang="en-US" altLang="zh-TW" sz="2800" b="1" dirty="0" smtClean="0"/>
                        <a:t>Humorous</a:t>
                      </a:r>
                      <a:endParaRPr lang="zh-TW" altLang="en-US" sz="2800" b="1" dirty="0"/>
                    </a:p>
                  </a:txBody>
                  <a:tcPr/>
                </a:tc>
                <a:tc>
                  <a:txBody>
                    <a:bodyPr/>
                    <a:lstStyle/>
                    <a:p>
                      <a:r>
                        <a:rPr lang="en-US" altLang="zh-TW" sz="2800" b="1" dirty="0" smtClean="0"/>
                        <a:t>Chief Judge</a:t>
                      </a:r>
                      <a:endParaRPr lang="zh-TW" altLang="en-US" sz="2800" b="1" dirty="0"/>
                    </a:p>
                  </a:txBody>
                  <a:tcPr/>
                </a:tc>
                <a:tc>
                  <a:txBody>
                    <a:bodyPr/>
                    <a:lstStyle/>
                    <a:p>
                      <a:r>
                        <a:rPr lang="en-US" altLang="zh-TW" sz="2800" b="1" dirty="0" smtClean="0"/>
                        <a:t>English</a:t>
                      </a:r>
                      <a:endParaRPr lang="zh-TW" altLang="en-US" sz="2800" b="1" dirty="0"/>
                    </a:p>
                  </a:txBody>
                  <a:tcPr/>
                </a:tc>
              </a:tr>
              <a:tr h="1224136">
                <a:tc>
                  <a:txBody>
                    <a:bodyPr/>
                    <a:lstStyle/>
                    <a:p>
                      <a:r>
                        <a:rPr lang="en-US" altLang="zh-TW" sz="2800" b="1" dirty="0" smtClean="0"/>
                        <a:t>Evaluation</a:t>
                      </a:r>
                      <a:endParaRPr lang="zh-TW" altLang="en-US" sz="2800" b="1" dirty="0"/>
                    </a:p>
                  </a:txBody>
                  <a:tcPr/>
                </a:tc>
                <a:tc>
                  <a:txBody>
                    <a:bodyPr/>
                    <a:lstStyle/>
                    <a:p>
                      <a:r>
                        <a:rPr lang="en-US" altLang="zh-TW" sz="2800" b="1" dirty="0" smtClean="0"/>
                        <a:t>Voting Judge</a:t>
                      </a:r>
                      <a:endParaRPr lang="zh-TW" altLang="en-US" sz="2800" b="1" dirty="0"/>
                    </a:p>
                  </a:txBody>
                  <a:tcPr/>
                </a:tc>
                <a:tc>
                  <a:txBody>
                    <a:bodyPr/>
                    <a:lstStyle/>
                    <a:p>
                      <a:r>
                        <a:rPr lang="en-US" altLang="zh-TW" sz="2800" b="1" dirty="0" smtClean="0"/>
                        <a:t>Chinese </a:t>
                      </a:r>
                      <a:r>
                        <a:rPr lang="zh-CN" altLang="en-US" sz="2800" b="1" dirty="0" smtClean="0"/>
                        <a:t>中文</a:t>
                      </a:r>
                      <a:endParaRPr lang="zh-TW" altLang="en-US" sz="2800" b="1" dirty="0"/>
                    </a:p>
                  </a:txBody>
                  <a:tcPr/>
                </a:tc>
              </a:tr>
              <a:tr h="1224136">
                <a:tc>
                  <a:txBody>
                    <a:bodyPr/>
                    <a:lstStyle/>
                    <a:p>
                      <a:r>
                        <a:rPr lang="en-US" altLang="zh-TW" sz="2800" b="1" dirty="0" smtClean="0"/>
                        <a:t>International</a:t>
                      </a:r>
                      <a:endParaRPr lang="zh-TW" altLang="en-US" sz="2800" b="1" dirty="0"/>
                    </a:p>
                  </a:txBody>
                  <a:tcPr/>
                </a:tc>
                <a:tc>
                  <a:txBody>
                    <a:bodyPr/>
                    <a:lstStyle/>
                    <a:p>
                      <a:r>
                        <a:rPr lang="en-US" altLang="zh-TW" sz="2800" b="1" dirty="0" smtClean="0"/>
                        <a:t>Tie-Breaking</a:t>
                      </a:r>
                      <a:r>
                        <a:rPr lang="en-US" altLang="zh-TW" sz="2800" b="1" baseline="0" dirty="0" smtClean="0"/>
                        <a:t> Judge</a:t>
                      </a:r>
                      <a:endParaRPr lang="zh-TW" altLang="en-US" sz="2800" b="1" dirty="0"/>
                    </a:p>
                  </a:txBody>
                  <a:tcPr/>
                </a:tc>
                <a:tc>
                  <a:txBody>
                    <a:bodyPr/>
                    <a:lstStyle/>
                    <a:p>
                      <a:r>
                        <a:rPr lang="en-US" altLang="zh-TW" sz="2800" b="1" dirty="0" smtClean="0"/>
                        <a:t>Taiwanese</a:t>
                      </a:r>
                      <a:r>
                        <a:rPr lang="zh-CN" altLang="en-US" sz="2800" b="1" dirty="0" smtClean="0"/>
                        <a:t> 台語</a:t>
                      </a:r>
                      <a:endParaRPr lang="zh-TW" altLang="en-US" sz="2800" b="1" dirty="0"/>
                    </a:p>
                  </a:txBody>
                  <a:tcPr/>
                </a:tc>
              </a:tr>
              <a:tr h="1224136">
                <a:tc>
                  <a:txBody>
                    <a:bodyPr/>
                    <a:lstStyle/>
                    <a:p>
                      <a:r>
                        <a:rPr lang="en-US" altLang="zh-TW" sz="2800" b="1" dirty="0" smtClean="0"/>
                        <a:t>Table</a:t>
                      </a:r>
                      <a:r>
                        <a:rPr lang="en-US" altLang="zh-TW" sz="2800" b="1" baseline="0" dirty="0" smtClean="0"/>
                        <a:t> Topic</a:t>
                      </a:r>
                      <a:endParaRPr lang="zh-TW" altLang="en-US" sz="2800" b="1" dirty="0"/>
                    </a:p>
                  </a:txBody>
                  <a:tcPr/>
                </a:tc>
                <a:tc>
                  <a:txBody>
                    <a:bodyPr/>
                    <a:lstStyle/>
                    <a:p>
                      <a:endParaRPr lang="zh-TW" altLang="en-US" sz="2800" b="1" dirty="0"/>
                    </a:p>
                  </a:txBody>
                  <a:tcPr/>
                </a:tc>
                <a:tc>
                  <a:txBody>
                    <a:bodyPr/>
                    <a:lstStyle/>
                    <a:p>
                      <a:r>
                        <a:rPr lang="en-US" altLang="zh-TW" sz="2800" b="1" dirty="0" smtClean="0"/>
                        <a:t>Japanese</a:t>
                      </a:r>
                      <a:r>
                        <a:rPr lang="zh-CN" altLang="en-US" sz="2800" b="1" dirty="0" smtClean="0"/>
                        <a:t> 日語</a:t>
                      </a:r>
                      <a:endParaRPr lang="zh-TW" altLang="en-US" sz="2800" b="1" dirty="0"/>
                    </a:p>
                  </a:txBody>
                  <a:tcPr/>
                </a:tc>
              </a:tr>
            </a:tbl>
          </a:graphicData>
        </a:graphic>
      </p:graphicFrame>
    </p:spTree>
    <p:extLst>
      <p:ext uri="{BB962C8B-B14F-4D97-AF65-F5344CB8AC3E}">
        <p14:creationId xmlns:p14="http://schemas.microsoft.com/office/powerpoint/2010/main" val="3623504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graphicFrame>
        <p:nvGraphicFramePr>
          <p:cNvPr id="5" name="Table 4"/>
          <p:cNvGraphicFramePr>
            <a:graphicFrameLocks noGrp="1"/>
          </p:cNvGraphicFramePr>
          <p:nvPr>
            <p:extLst>
              <p:ext uri="{D42A27DB-BD31-4B8C-83A1-F6EECF244321}">
                <p14:modId xmlns:p14="http://schemas.microsoft.com/office/powerpoint/2010/main" val="3896303580"/>
              </p:ext>
            </p:extLst>
          </p:nvPr>
        </p:nvGraphicFramePr>
        <p:xfrm>
          <a:off x="467544" y="260648"/>
          <a:ext cx="8208912" cy="5544616"/>
        </p:xfrm>
        <a:graphic>
          <a:graphicData uri="http://schemas.openxmlformats.org/drawingml/2006/table">
            <a:tbl>
              <a:tblPr firstRow="1" bandRow="1">
                <a:tableStyleId>{8A107856-5554-42FB-B03E-39F5DBC370BA}</a:tableStyleId>
              </a:tblPr>
              <a:tblGrid>
                <a:gridCol w="2232248"/>
                <a:gridCol w="5976664"/>
              </a:tblGrid>
              <a:tr h="1328192">
                <a:tc>
                  <a:txBody>
                    <a:bodyPr/>
                    <a:lstStyle/>
                    <a:p>
                      <a:r>
                        <a:rPr lang="en-US" altLang="zh-TW" sz="4000" b="1" dirty="0" smtClean="0"/>
                        <a:t>Club</a:t>
                      </a:r>
                      <a:endParaRPr lang="zh-TW" altLang="en-US" sz="4000" b="1" dirty="0"/>
                    </a:p>
                  </a:txBody>
                  <a:tcPr/>
                </a:tc>
                <a:tc>
                  <a:txBody>
                    <a:bodyPr/>
                    <a:lstStyle/>
                    <a:p>
                      <a:r>
                        <a:rPr lang="en-US" altLang="zh-TW" sz="2400" b="1" dirty="0" smtClean="0"/>
                        <a:t>Chief judge</a:t>
                      </a:r>
                    </a:p>
                    <a:p>
                      <a:r>
                        <a:rPr lang="en-US" altLang="zh-TW" sz="2400" b="1" dirty="0" smtClean="0"/>
                        <a:t>&gt; 5 judges</a:t>
                      </a:r>
                    </a:p>
                    <a:p>
                      <a:r>
                        <a:rPr lang="en-US" altLang="zh-TW" sz="2400" b="1" dirty="0" smtClean="0"/>
                        <a:t>1</a:t>
                      </a:r>
                      <a:r>
                        <a:rPr lang="en-US" altLang="zh-TW" sz="2400" b="1" baseline="0" dirty="0" smtClean="0"/>
                        <a:t> tiebreaking judge</a:t>
                      </a:r>
                      <a:endParaRPr lang="zh-TW" altLang="en-US" sz="2400" b="1" dirty="0"/>
                    </a:p>
                  </a:txBody>
                  <a:tcPr/>
                </a:tc>
              </a:tr>
              <a:tr h="1560040">
                <a:tc>
                  <a:txBody>
                    <a:bodyPr/>
                    <a:lstStyle/>
                    <a:p>
                      <a:r>
                        <a:rPr lang="en-US" altLang="zh-TW" sz="4000" b="1" dirty="0" smtClean="0"/>
                        <a:t>Area</a:t>
                      </a:r>
                      <a:endParaRPr lang="zh-TW" altLang="en-US" sz="4000" b="1" dirty="0"/>
                    </a:p>
                  </a:txBody>
                  <a:tcPr/>
                </a:tc>
                <a:tc>
                  <a:txBody>
                    <a:bodyPr/>
                    <a:lstStyle/>
                    <a:p>
                      <a:r>
                        <a:rPr lang="en-US" altLang="zh-TW" sz="2400" b="1" dirty="0" smtClean="0"/>
                        <a:t>Chief judge</a:t>
                      </a:r>
                    </a:p>
                    <a:p>
                      <a:r>
                        <a:rPr lang="en-US" altLang="zh-TW" sz="2400" b="1" dirty="0" smtClean="0"/>
                        <a:t>&gt; 5 judges (or equal from each club)</a:t>
                      </a:r>
                    </a:p>
                    <a:p>
                      <a:r>
                        <a:rPr lang="en-US" altLang="zh-TW" sz="2400" b="1" dirty="0" smtClean="0"/>
                        <a:t>1</a:t>
                      </a:r>
                      <a:r>
                        <a:rPr lang="en-US" altLang="zh-TW" sz="2400" b="1" baseline="0" dirty="0" smtClean="0"/>
                        <a:t> tiebreaking judge</a:t>
                      </a:r>
                      <a:endParaRPr lang="zh-TW" altLang="en-US" sz="2400" b="1" dirty="0" smtClean="0"/>
                    </a:p>
                  </a:txBody>
                  <a:tcPr/>
                </a:tc>
              </a:tr>
              <a:tr h="1328192">
                <a:tc>
                  <a:txBody>
                    <a:bodyPr/>
                    <a:lstStyle/>
                    <a:p>
                      <a:r>
                        <a:rPr lang="en-US" altLang="zh-TW" sz="4000" b="1" dirty="0" smtClean="0"/>
                        <a:t>Division</a:t>
                      </a:r>
                      <a:endParaRPr lang="zh-TW" altLang="en-US" sz="4000" b="1" dirty="0"/>
                    </a:p>
                  </a:txBody>
                  <a:tcPr/>
                </a:tc>
                <a:tc>
                  <a:txBody>
                    <a:bodyPr/>
                    <a:lstStyle/>
                    <a:p>
                      <a:r>
                        <a:rPr lang="en-US" altLang="zh-TW" sz="2400" b="1" dirty="0" smtClean="0"/>
                        <a:t>Chief judge</a:t>
                      </a:r>
                    </a:p>
                    <a:p>
                      <a:r>
                        <a:rPr lang="en-US" altLang="zh-TW" sz="2400" b="1" dirty="0" smtClean="0"/>
                        <a:t>&gt; 7 judges (or equal</a:t>
                      </a:r>
                      <a:r>
                        <a:rPr lang="en-US" altLang="zh-TW" sz="2400" b="1" baseline="0" dirty="0" smtClean="0"/>
                        <a:t> from each area)</a:t>
                      </a:r>
                      <a:endParaRPr lang="en-US" altLang="zh-TW" sz="2400" b="1" dirty="0" smtClean="0"/>
                    </a:p>
                    <a:p>
                      <a:r>
                        <a:rPr lang="en-US" altLang="zh-TW" sz="2400" b="1" dirty="0" smtClean="0"/>
                        <a:t>1</a:t>
                      </a:r>
                      <a:r>
                        <a:rPr lang="en-US" altLang="zh-TW" sz="2400" b="1" baseline="0" dirty="0" smtClean="0"/>
                        <a:t> tiebreaking judge</a:t>
                      </a:r>
                      <a:endParaRPr lang="zh-TW" altLang="en-US" sz="2400" b="1" dirty="0" smtClean="0"/>
                    </a:p>
                  </a:txBody>
                  <a:tcPr/>
                </a:tc>
              </a:tr>
              <a:tr h="1328192">
                <a:tc>
                  <a:txBody>
                    <a:bodyPr/>
                    <a:lstStyle/>
                    <a:p>
                      <a:r>
                        <a:rPr lang="en-US" altLang="zh-TW" sz="4000" b="1" dirty="0" smtClean="0"/>
                        <a:t>District</a:t>
                      </a:r>
                      <a:endParaRPr lang="zh-TW" altLang="en-US" sz="4000" b="1" dirty="0"/>
                    </a:p>
                  </a:txBody>
                  <a:tcPr/>
                </a:tc>
                <a:tc>
                  <a:txBody>
                    <a:bodyPr/>
                    <a:lstStyle/>
                    <a:p>
                      <a:r>
                        <a:rPr lang="en-US" altLang="zh-TW" sz="2400" b="1" dirty="0" smtClean="0"/>
                        <a:t>Chief judge</a:t>
                      </a:r>
                    </a:p>
                    <a:p>
                      <a:r>
                        <a:rPr lang="en-US" altLang="zh-TW" sz="2400" b="1" dirty="0" smtClean="0"/>
                        <a:t>&gt; 7 judges (or equal</a:t>
                      </a:r>
                      <a:r>
                        <a:rPr lang="en-US" altLang="zh-TW" sz="2400" b="1" baseline="0" dirty="0" smtClean="0"/>
                        <a:t> from each division)</a:t>
                      </a:r>
                      <a:endParaRPr lang="en-US" altLang="zh-TW" sz="2400" b="1" dirty="0" smtClean="0"/>
                    </a:p>
                    <a:p>
                      <a:r>
                        <a:rPr lang="en-US" altLang="zh-TW" sz="2400" b="1" dirty="0" smtClean="0"/>
                        <a:t>1</a:t>
                      </a:r>
                      <a:r>
                        <a:rPr lang="en-US" altLang="zh-TW" sz="2400" b="1" baseline="0" dirty="0" smtClean="0"/>
                        <a:t> tiebreaking judge</a:t>
                      </a:r>
                      <a:endParaRPr lang="zh-TW" altLang="en-US" sz="2400" b="1" dirty="0" smtClean="0"/>
                    </a:p>
                  </a:txBody>
                  <a:tcPr/>
                </a:tc>
              </a:tr>
            </a:tbl>
          </a:graphicData>
        </a:graphic>
      </p:graphicFrame>
    </p:spTree>
    <p:extLst>
      <p:ext uri="{BB962C8B-B14F-4D97-AF65-F5344CB8AC3E}">
        <p14:creationId xmlns:p14="http://schemas.microsoft.com/office/powerpoint/2010/main" val="3443077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52" t="15228" r="20497" b="6550"/>
          <a:stretch/>
        </p:blipFill>
        <p:spPr bwMode="auto">
          <a:xfrm>
            <a:off x="10448" y="-23233"/>
            <a:ext cx="8017936" cy="6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213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592" r="19666" b="21185"/>
          <a:stretch/>
        </p:blipFill>
        <p:spPr bwMode="auto">
          <a:xfrm>
            <a:off x="-1" y="-23624"/>
            <a:ext cx="9180173" cy="58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7965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583" t="11407" r="32000" b="6075"/>
          <a:stretch/>
        </p:blipFill>
        <p:spPr bwMode="auto">
          <a:xfrm>
            <a:off x="251520" y="12184"/>
            <a:ext cx="4412104" cy="59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0" y="0"/>
            <a:ext cx="4644008" cy="4653136"/>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cxnSp>
        <p:nvCxnSpPr>
          <p:cNvPr id="7" name="直線單箭頭接點 6"/>
          <p:cNvCxnSpPr/>
          <p:nvPr/>
        </p:nvCxnSpPr>
        <p:spPr>
          <a:xfrm>
            <a:off x="4644008" y="2132856"/>
            <a:ext cx="936104"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796136" y="1948190"/>
            <a:ext cx="3198311" cy="923330"/>
          </a:xfrm>
          <a:prstGeom prst="rect">
            <a:avLst/>
          </a:prstGeom>
          <a:noFill/>
        </p:spPr>
        <p:txBody>
          <a:bodyPr wrap="none" rtlCol="0">
            <a:spAutoFit/>
          </a:bodyPr>
          <a:lstStyle/>
          <a:p>
            <a:pPr marL="342900" indent="-342900">
              <a:buAutoNum type="arabicParenR"/>
            </a:pPr>
            <a:r>
              <a:rPr lang="en-US" altLang="zh-TW" dirty="0" smtClean="0"/>
              <a:t>For your own reference only</a:t>
            </a:r>
          </a:p>
          <a:p>
            <a:r>
              <a:rPr lang="zh-TW" altLang="en-US" dirty="0" smtClean="0"/>
              <a:t>提供裁判給分參考</a:t>
            </a:r>
            <a:endParaRPr lang="en-US" altLang="zh-TW" dirty="0" smtClean="0"/>
          </a:p>
          <a:p>
            <a:r>
              <a:rPr lang="zh-TW" altLang="en-US" dirty="0" smtClean="0"/>
              <a:t>不列入名次的加分</a:t>
            </a:r>
            <a:endParaRPr lang="en-US" altLang="zh-TW" dirty="0" smtClean="0"/>
          </a:p>
        </p:txBody>
      </p:sp>
      <p:sp>
        <p:nvSpPr>
          <p:cNvPr id="9" name="矩形 8"/>
          <p:cNvSpPr/>
          <p:nvPr/>
        </p:nvSpPr>
        <p:spPr>
          <a:xfrm>
            <a:off x="251520" y="4653136"/>
            <a:ext cx="4248472" cy="129614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V="1">
            <a:off x="2011680" y="4797152"/>
            <a:ext cx="3147364" cy="4555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159044" y="4329970"/>
            <a:ext cx="3816424" cy="646331"/>
          </a:xfrm>
          <a:prstGeom prst="rect">
            <a:avLst/>
          </a:prstGeom>
          <a:noFill/>
        </p:spPr>
        <p:txBody>
          <a:bodyPr wrap="square" rtlCol="0">
            <a:spAutoFit/>
          </a:bodyPr>
          <a:lstStyle/>
          <a:p>
            <a:r>
              <a:rPr lang="en-US" altLang="zh-TW" dirty="0"/>
              <a:t>2</a:t>
            </a:r>
            <a:r>
              <a:rPr lang="en-US" altLang="zh-TW" dirty="0" smtClean="0"/>
              <a:t>)</a:t>
            </a:r>
            <a:r>
              <a:rPr lang="zh-TW" altLang="en-US" dirty="0" smtClean="0"/>
              <a:t> </a:t>
            </a:r>
            <a:r>
              <a:rPr lang="en-US" altLang="zh-TW" dirty="0" smtClean="0"/>
              <a:t>Decide the top 3 winners/No ties</a:t>
            </a:r>
          </a:p>
          <a:p>
            <a:r>
              <a:rPr lang="zh-TW" altLang="en-US" dirty="0" smtClean="0"/>
              <a:t>選出前三名</a:t>
            </a:r>
            <a:r>
              <a:rPr lang="en-US" altLang="zh-TW" dirty="0" smtClean="0"/>
              <a:t>,</a:t>
            </a:r>
            <a:r>
              <a:rPr lang="zh-TW" altLang="en-US" dirty="0" smtClean="0"/>
              <a:t>不能有同名次的兩人</a:t>
            </a:r>
            <a:endParaRPr lang="zh-TW" altLang="en-US" dirty="0"/>
          </a:p>
        </p:txBody>
      </p:sp>
      <p:sp>
        <p:nvSpPr>
          <p:cNvPr id="2" name="TextBox 1"/>
          <p:cNvSpPr txBox="1"/>
          <p:nvPr/>
        </p:nvSpPr>
        <p:spPr>
          <a:xfrm>
            <a:off x="5040052" y="116632"/>
            <a:ext cx="3996444" cy="954107"/>
          </a:xfrm>
          <a:prstGeom prst="rect">
            <a:avLst/>
          </a:prstGeom>
          <a:noFill/>
        </p:spPr>
        <p:txBody>
          <a:bodyPr wrap="square" rtlCol="0">
            <a:spAutoFit/>
          </a:bodyPr>
          <a:lstStyle/>
          <a:p>
            <a:r>
              <a:rPr lang="en-US" altLang="zh-TW" sz="2800" dirty="0" smtClean="0"/>
              <a:t>Two Main parts to a Ballot</a:t>
            </a:r>
          </a:p>
          <a:p>
            <a:r>
              <a:rPr lang="zh-TW" altLang="en-US" sz="2800" dirty="0"/>
              <a:t>評分表分兩大部分</a:t>
            </a:r>
            <a:endParaRPr lang="en-US" sz="2800" dirty="0"/>
          </a:p>
        </p:txBody>
      </p:sp>
      <p:cxnSp>
        <p:nvCxnSpPr>
          <p:cNvPr id="13" name="直線單箭頭接點 10"/>
          <p:cNvCxnSpPr/>
          <p:nvPr/>
        </p:nvCxnSpPr>
        <p:spPr>
          <a:xfrm flipV="1">
            <a:off x="2164080" y="5517232"/>
            <a:ext cx="3128000" cy="115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5313458"/>
            <a:ext cx="2952328" cy="523220"/>
          </a:xfrm>
          <a:prstGeom prst="rect">
            <a:avLst/>
          </a:prstGeom>
          <a:noFill/>
        </p:spPr>
        <p:txBody>
          <a:bodyPr wrap="square" rtlCol="0">
            <a:spAutoFit/>
          </a:bodyPr>
          <a:lstStyle/>
          <a:p>
            <a:r>
              <a:rPr lang="en-US" altLang="zh-TW" sz="2800" b="1" dirty="0" smtClean="0">
                <a:latin typeface="Apple Chancery"/>
                <a:cs typeface="Apple Chancery"/>
              </a:rPr>
              <a:t>Helen Chen</a:t>
            </a:r>
            <a:endParaRPr lang="zh-TW" altLang="en-US" sz="2800" b="1" dirty="0">
              <a:latin typeface="Apple Chancery"/>
              <a:cs typeface="Apple Chancery"/>
            </a:endParaRPr>
          </a:p>
        </p:txBody>
      </p:sp>
      <p:sp>
        <p:nvSpPr>
          <p:cNvPr id="17" name="文字方塊 11"/>
          <p:cNvSpPr txBox="1"/>
          <p:nvPr/>
        </p:nvSpPr>
        <p:spPr>
          <a:xfrm>
            <a:off x="5327576" y="5252720"/>
            <a:ext cx="3816424" cy="646331"/>
          </a:xfrm>
          <a:prstGeom prst="rect">
            <a:avLst/>
          </a:prstGeom>
          <a:noFill/>
        </p:spPr>
        <p:txBody>
          <a:bodyPr wrap="square" rtlCol="0">
            <a:spAutoFit/>
          </a:bodyPr>
          <a:lstStyle/>
          <a:p>
            <a:r>
              <a:rPr lang="en-US" altLang="zh-TW" dirty="0"/>
              <a:t>3</a:t>
            </a:r>
            <a:r>
              <a:rPr lang="en-US" altLang="zh-TW" dirty="0" smtClean="0"/>
              <a:t>)</a:t>
            </a:r>
            <a:r>
              <a:rPr lang="zh-TW" altLang="en-US" dirty="0" smtClean="0"/>
              <a:t> </a:t>
            </a:r>
            <a:r>
              <a:rPr lang="en-US" altLang="zh-TW" dirty="0" smtClean="0"/>
              <a:t>Sign and Print your name</a:t>
            </a:r>
          </a:p>
          <a:p>
            <a:r>
              <a:rPr lang="zh-CN" altLang="en-US" dirty="0" smtClean="0"/>
              <a:t>寫全名和簽名</a:t>
            </a:r>
            <a:endParaRPr lang="zh-TW" alt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2138</Words>
  <Application>Microsoft Macintosh PowerPoint</Application>
  <PresentationFormat>On-screen Show (4:3)</PresentationFormat>
  <Paragraphs>453</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佈景主題</vt:lpstr>
      <vt:lpstr>PowerPoint Presentation</vt:lpstr>
      <vt:lpstr>When You Are A Judge 當你是一個裁判時: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Main Criteria</vt:lpstr>
      <vt:lpstr>PowerPoint Presentation</vt:lpstr>
      <vt:lpstr>Three Main Criteria</vt:lpstr>
      <vt:lpstr>PowerPoint Presentation</vt:lpstr>
      <vt:lpstr>International Speech Contest</vt:lpstr>
      <vt:lpstr>PowerPoint Presentation</vt:lpstr>
      <vt:lpstr>International Speech Contest</vt:lpstr>
      <vt:lpstr>Humorous Speech Contest</vt:lpstr>
      <vt:lpstr>Table Topics Contest</vt:lpstr>
      <vt:lpstr>Table Topics Contest</vt:lpstr>
      <vt:lpstr>Evaluation Contest</vt:lpstr>
      <vt:lpstr>Taking Notes during the speech</vt:lpstr>
      <vt:lpstr>PowerPoint Presentation</vt:lpstr>
      <vt:lpstr>PowerPoint Presentation</vt:lpstr>
      <vt:lpstr>Judges, Break Your Own Tie 裁判不能有同名次的參賽者</vt:lpstr>
      <vt:lpstr>Tie Breaking Judge</vt:lpstr>
      <vt:lpstr>Chief Judge p.15</vt:lpstr>
      <vt:lpstr>Protest – by Judges &amp; Contestants</vt:lpstr>
      <vt:lpstr>Results are final after Announcement</vt:lpstr>
      <vt:lpstr>The Job of a Judge</vt:lpstr>
      <vt:lpstr>Judges should remain anonymous</vt:lpstr>
      <vt:lpstr>PowerPoint Presentation</vt:lpstr>
      <vt:lpstr>PowerPoint Presentation</vt:lpstr>
      <vt:lpstr>PowerPoint Presentation</vt:lpstr>
      <vt:lpstr>PowerPoint Presentation</vt:lpstr>
      <vt:lpstr>PowerPoint Presentation</vt:lpstr>
      <vt:lpstr>Barriers to Objectivity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Candice Lo</dc:creator>
  <cp:lastModifiedBy>H C</cp:lastModifiedBy>
  <cp:revision>81</cp:revision>
  <dcterms:created xsi:type="dcterms:W3CDTF">2010-08-20T02:22:31Z</dcterms:created>
  <dcterms:modified xsi:type="dcterms:W3CDTF">2014-09-23T13:27:58Z</dcterms:modified>
</cp:coreProperties>
</file>