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  <p:sldId id="269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B15"/>
    <a:srgbClr val="E0208E"/>
    <a:srgbClr val="EA2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117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0B08-EF24-4FD8-8567-364B5207A14B}" type="datetimeFigureOut">
              <a:rPr lang="zh-TW" altLang="en-US" smtClean="0"/>
              <a:t>2015/1/30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8AD1-A32B-44D6-9506-1EA6F54CB1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187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0B08-EF24-4FD8-8567-364B5207A14B}" type="datetimeFigureOut">
              <a:rPr lang="zh-TW" altLang="en-US" smtClean="0"/>
              <a:t>2015/1/30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8AD1-A32B-44D6-9506-1EA6F54CB1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80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0B08-EF24-4FD8-8567-364B5207A14B}" type="datetimeFigureOut">
              <a:rPr lang="zh-TW" altLang="en-US" smtClean="0"/>
              <a:t>2015/1/30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8AD1-A32B-44D6-9506-1EA6F54CB1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309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0B08-EF24-4FD8-8567-364B5207A14B}" type="datetimeFigureOut">
              <a:rPr lang="zh-TW" altLang="en-US" smtClean="0"/>
              <a:t>2015/1/30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8AD1-A32B-44D6-9506-1EA6F54CB1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167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0B08-EF24-4FD8-8567-364B5207A14B}" type="datetimeFigureOut">
              <a:rPr lang="zh-TW" altLang="en-US" smtClean="0"/>
              <a:t>2015/1/30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8AD1-A32B-44D6-9506-1EA6F54CB1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312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0B08-EF24-4FD8-8567-364B5207A14B}" type="datetimeFigureOut">
              <a:rPr lang="zh-TW" altLang="en-US" smtClean="0"/>
              <a:t>2015/1/30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8AD1-A32B-44D6-9506-1EA6F54CB1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542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0B08-EF24-4FD8-8567-364B5207A14B}" type="datetimeFigureOut">
              <a:rPr lang="zh-TW" altLang="en-US" smtClean="0"/>
              <a:t>2015/1/30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8AD1-A32B-44D6-9506-1EA6F54CB1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269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0B08-EF24-4FD8-8567-364B5207A14B}" type="datetimeFigureOut">
              <a:rPr lang="zh-TW" altLang="en-US" smtClean="0"/>
              <a:t>2015/1/30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8AD1-A32B-44D6-9506-1EA6F54CB1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65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0B08-EF24-4FD8-8567-364B5207A14B}" type="datetimeFigureOut">
              <a:rPr lang="zh-TW" altLang="en-US" smtClean="0"/>
              <a:t>2015/1/30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8AD1-A32B-44D6-9506-1EA6F54CB1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117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0B08-EF24-4FD8-8567-364B5207A14B}" type="datetimeFigureOut">
              <a:rPr lang="zh-TW" altLang="en-US" smtClean="0"/>
              <a:t>2015/1/30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8AD1-A32B-44D6-9506-1EA6F54CB1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273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0B08-EF24-4FD8-8567-364B5207A14B}" type="datetimeFigureOut">
              <a:rPr lang="zh-TW" altLang="en-US" smtClean="0"/>
              <a:t>2015/1/30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8AD1-A32B-44D6-9506-1EA6F54CB1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559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40B08-EF24-4FD8-8567-364B5207A14B}" type="datetimeFigureOut">
              <a:rPr lang="zh-TW" altLang="en-US" smtClean="0"/>
              <a:t>2015/1/30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38AD1-A32B-44D6-9506-1EA6F54CB1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632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635" y="518815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/>
              <a:t>Membership Recruiting </a:t>
            </a:r>
            <a:br>
              <a:rPr lang="en-US" altLang="zh-TW" b="1" dirty="0" smtClean="0"/>
            </a:br>
            <a:r>
              <a:rPr lang="en-US" altLang="zh-TW" b="1" dirty="0" smtClean="0"/>
              <a:t>&amp; Maintaining</a:t>
            </a:r>
            <a:br>
              <a:rPr lang="en-US" altLang="zh-TW" b="1" dirty="0" smtClean="0"/>
            </a:br>
            <a:r>
              <a:rPr lang="zh-TW" altLang="en-US" b="1" dirty="0" smtClean="0"/>
              <a:t>會員招募與經營</a:t>
            </a:r>
            <a:endParaRPr lang="zh-TW" alt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643" y="2708920"/>
            <a:ext cx="8568952" cy="1752600"/>
          </a:xfrm>
        </p:spPr>
        <p:txBody>
          <a:bodyPr>
            <a:noAutofit/>
          </a:bodyPr>
          <a:lstStyle/>
          <a:p>
            <a:r>
              <a:rPr lang="en-US" altLang="zh-TW" sz="1800" dirty="0" smtClean="0"/>
              <a:t>Division C &amp; H : 2nd officer training</a:t>
            </a:r>
          </a:p>
          <a:p>
            <a:r>
              <a:rPr lang="en-US" altLang="zh-TW" sz="1800" dirty="0" smtClean="0"/>
              <a:t> 13:30~17:00, Saturday, January 31, 2015</a:t>
            </a:r>
          </a:p>
          <a:p>
            <a:endParaRPr lang="en-US" altLang="zh-TW" sz="800" dirty="0" smtClean="0"/>
          </a:p>
          <a:p>
            <a:r>
              <a:rPr lang="en-US" altLang="zh-TW" sz="1800" dirty="0" smtClean="0"/>
              <a:t> </a:t>
            </a:r>
            <a:r>
              <a:rPr lang="zh-TW" altLang="en-US" sz="1800" dirty="0" smtClean="0"/>
              <a:t>台北市貴陽街 一 段 </a:t>
            </a:r>
            <a:r>
              <a:rPr lang="en-US" altLang="zh-TW" sz="1800" dirty="0" smtClean="0"/>
              <a:t>56 </a:t>
            </a:r>
            <a:r>
              <a:rPr lang="zh-TW" altLang="en-US" sz="1800" dirty="0" smtClean="0"/>
              <a:t>號 東吳大學第二大樓 </a:t>
            </a:r>
            <a:r>
              <a:rPr lang="en-US" altLang="zh-TW" sz="1800" dirty="0" smtClean="0"/>
              <a:t>123</a:t>
            </a:r>
            <a:r>
              <a:rPr lang="zh-TW" altLang="en-US" sz="1800" dirty="0" smtClean="0"/>
              <a:t>室</a:t>
            </a:r>
          </a:p>
          <a:p>
            <a:r>
              <a:rPr lang="en-US" altLang="zh-TW" sz="1800" dirty="0" smtClean="0"/>
              <a:t>No 56 </a:t>
            </a:r>
            <a:r>
              <a:rPr lang="en-US" altLang="zh-TW" sz="1800" dirty="0" err="1" smtClean="0"/>
              <a:t>Guei</a:t>
            </a:r>
            <a:r>
              <a:rPr lang="en-US" altLang="zh-TW" sz="1800" dirty="0" smtClean="0"/>
              <a:t>-Yang St Sec 1 Taipei the 2nd building, Room 123, SCU downtown campus</a:t>
            </a:r>
            <a:endParaRPr lang="zh-TW" alt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936263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Douglas Huang, ACS, ALS</a:t>
            </a:r>
          </a:p>
          <a:p>
            <a:pPr algn="ctr"/>
            <a:r>
              <a:rPr lang="en-US" altLang="zh-TW" sz="2000" dirty="0" smtClean="0"/>
              <a:t>TGIF Club President 2014~5</a:t>
            </a:r>
          </a:p>
          <a:p>
            <a:pPr algn="ctr"/>
            <a:r>
              <a:rPr lang="en-US" altLang="zh-TW" sz="2000" dirty="0" smtClean="0"/>
              <a:t>Area H1 Governor 2014~5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3754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1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TW" dirty="0" smtClean="0"/>
              <a:t>General Recruitment &amp; Retention:</a:t>
            </a:r>
            <a:endParaRPr lang="zh-TW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2411760" y="1407036"/>
            <a:ext cx="1512168" cy="511256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Pre-Meeting</a:t>
            </a:r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7452320" y="1407036"/>
            <a:ext cx="1296144" cy="511256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Retention</a:t>
            </a:r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5904148" y="1407036"/>
            <a:ext cx="1260140" cy="511256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Post</a:t>
            </a:r>
          </a:p>
          <a:p>
            <a:pPr algn="ctr"/>
            <a:r>
              <a:rPr lang="en-US" altLang="zh-TW" dirty="0" smtClean="0"/>
              <a:t>Meeting</a:t>
            </a:r>
          </a:p>
          <a:p>
            <a:pPr algn="ctr"/>
            <a:r>
              <a:rPr lang="en-US" altLang="zh-TW" sz="1400" dirty="0" smtClean="0"/>
              <a:t>(follow-up’s)</a:t>
            </a:r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4211960" y="1404684"/>
            <a:ext cx="1440160" cy="511256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During</a:t>
            </a:r>
          </a:p>
          <a:p>
            <a:pPr algn="ctr"/>
            <a:r>
              <a:rPr lang="en-US" altLang="zh-TW" dirty="0" smtClean="0"/>
              <a:t>Meeting</a:t>
            </a:r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1331640" y="2636912"/>
            <a:ext cx="7632848" cy="576065"/>
          </a:xfrm>
          <a:prstGeom prst="rect">
            <a:avLst/>
          </a:prstGeom>
          <a:solidFill>
            <a:srgbClr val="F78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3600" dirty="0" smtClean="0"/>
              <a:t> Campus Clubs</a:t>
            </a:r>
            <a:endParaRPr lang="zh-TW" alt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1331640" y="3429000"/>
            <a:ext cx="7632848" cy="936104"/>
          </a:xfrm>
          <a:prstGeom prst="rect">
            <a:avLst/>
          </a:prstGeom>
          <a:solidFill>
            <a:srgbClr val="F78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3600" dirty="0" smtClean="0"/>
              <a:t> Corporate Clubs</a:t>
            </a:r>
            <a:endParaRPr lang="zh-TW" alt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1318028" y="4581128"/>
            <a:ext cx="7646460" cy="1512168"/>
          </a:xfrm>
          <a:prstGeom prst="rect">
            <a:avLst/>
          </a:prstGeom>
          <a:solidFill>
            <a:srgbClr val="F78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3600" dirty="0" smtClean="0"/>
              <a:t> Community Clubs</a:t>
            </a:r>
            <a:endParaRPr lang="zh-TW" altLang="en-US" sz="36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72" y="2621867"/>
            <a:ext cx="598092" cy="608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91" y="4946687"/>
            <a:ext cx="923855" cy="901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97" y="3641880"/>
            <a:ext cx="8858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009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10" y="0"/>
            <a:ext cx="8229600" cy="1143000"/>
          </a:xfrm>
        </p:spPr>
        <p:txBody>
          <a:bodyPr/>
          <a:lstStyle/>
          <a:p>
            <a:pPr algn="l"/>
            <a:r>
              <a:rPr lang="en-US" altLang="zh-TW" dirty="0" smtClean="0"/>
              <a:t>Checklist:</a:t>
            </a:r>
            <a:endParaRPr lang="zh-TW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2411760" y="1407036"/>
            <a:ext cx="1512168" cy="511256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Pre-Meeting</a:t>
            </a:r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39952" y="1556792"/>
            <a:ext cx="48965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1.  Promotions:</a:t>
            </a:r>
          </a:p>
          <a:p>
            <a:r>
              <a:rPr lang="en-US" altLang="zh-TW" dirty="0" smtClean="0"/>
              <a:t>	A.  Internet / Social Media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	B.  Friends / co-workers  </a:t>
            </a:r>
          </a:p>
          <a:p>
            <a:r>
              <a:rPr lang="en-US" altLang="zh-TW" dirty="0"/>
              <a:t>	C</a:t>
            </a:r>
            <a:r>
              <a:rPr lang="en-US" altLang="zh-TW" dirty="0" smtClean="0"/>
              <a:t>.  Flyers / Posters / agenda</a:t>
            </a:r>
          </a:p>
          <a:p>
            <a:endParaRPr lang="en-US" altLang="zh-TW" dirty="0"/>
          </a:p>
          <a:p>
            <a:pPr marL="342900" indent="-342900">
              <a:buAutoNum type="arabicPeriod" startAt="2"/>
            </a:pPr>
            <a:r>
              <a:rPr lang="en-US" altLang="zh-TW" dirty="0" smtClean="0"/>
              <a:t>Venue Preparations:</a:t>
            </a:r>
          </a:p>
          <a:p>
            <a:pPr marL="1257300" lvl="2" indent="-342900">
              <a:buAutoNum type="alphaUcPeriod"/>
            </a:pPr>
            <a:r>
              <a:rPr lang="en-US" altLang="zh-TW" dirty="0" smtClean="0"/>
              <a:t>Signs at the venue</a:t>
            </a:r>
          </a:p>
          <a:p>
            <a:pPr marL="1257300" lvl="2" indent="-342900">
              <a:buAutoNum type="alphaUcPeriod"/>
            </a:pPr>
            <a:r>
              <a:rPr lang="en-US" altLang="zh-TW" dirty="0" smtClean="0"/>
              <a:t>Directions, address, map, transportation, parking ..</a:t>
            </a:r>
          </a:p>
          <a:p>
            <a:pPr marL="1257300" lvl="2" indent="-342900">
              <a:buAutoNum type="alphaUcPeriod"/>
            </a:pPr>
            <a:r>
              <a:rPr lang="en-US" altLang="zh-TW" dirty="0" smtClean="0"/>
              <a:t>Venue set-up’s:  seats, microphone, tech equipment’s</a:t>
            </a:r>
          </a:p>
          <a:p>
            <a:pPr marL="1257300" lvl="2" indent="-342900">
              <a:buAutoNum type="alphaUcPeriod"/>
            </a:pPr>
            <a:r>
              <a:rPr lang="en-US" altLang="zh-TW" dirty="0" smtClean="0"/>
              <a:t>Lighting / heating </a:t>
            </a:r>
          </a:p>
          <a:p>
            <a:pPr marL="1257300" lvl="2" indent="-342900">
              <a:buAutoNum type="alphaUcPeriod"/>
            </a:pPr>
            <a:endParaRPr lang="en-US" altLang="zh-TW" dirty="0" smtClean="0"/>
          </a:p>
          <a:p>
            <a:pPr marL="342900" indent="-342900">
              <a:buAutoNum type="arabicPeriod" startAt="3"/>
            </a:pPr>
            <a:r>
              <a:rPr lang="en-US" altLang="zh-TW" dirty="0" smtClean="0"/>
              <a:t>Officer Contacts info:</a:t>
            </a:r>
          </a:p>
          <a:p>
            <a:pPr lvl="1"/>
            <a:r>
              <a:rPr lang="en-US" altLang="zh-TW" dirty="0"/>
              <a:t>	</a:t>
            </a:r>
            <a:r>
              <a:rPr lang="en-US" altLang="zh-TW" dirty="0" smtClean="0"/>
              <a:t>A.  Email address </a:t>
            </a:r>
          </a:p>
          <a:p>
            <a:pPr lvl="1"/>
            <a:r>
              <a:rPr lang="en-US" altLang="zh-TW" dirty="0"/>
              <a:t>	</a:t>
            </a:r>
            <a:r>
              <a:rPr lang="en-US" altLang="zh-TW" dirty="0" smtClean="0"/>
              <a:t>B.  phone number</a:t>
            </a:r>
          </a:p>
          <a:p>
            <a:pPr marL="1257300" lvl="2" indent="-342900">
              <a:buAutoNum type="alphaU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5604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10" y="0"/>
            <a:ext cx="8229600" cy="1143000"/>
          </a:xfrm>
        </p:spPr>
        <p:txBody>
          <a:bodyPr/>
          <a:lstStyle/>
          <a:p>
            <a:pPr algn="l"/>
            <a:r>
              <a:rPr lang="en-US" altLang="zh-TW" dirty="0" smtClean="0"/>
              <a:t>Checklist:</a:t>
            </a:r>
            <a:endParaRPr lang="zh-TW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4211960" y="1404684"/>
            <a:ext cx="1440160" cy="511256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During</a:t>
            </a:r>
          </a:p>
          <a:p>
            <a:pPr algn="ctr"/>
            <a:r>
              <a:rPr lang="en-US" altLang="zh-TW" dirty="0" smtClean="0"/>
              <a:t>Meeting</a:t>
            </a:r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63072" y="1438939"/>
            <a:ext cx="33843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TW" dirty="0" smtClean="0"/>
              <a:t>Registration Table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A.  Agenda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B.  Sign-in Sheet</a:t>
            </a:r>
            <a:br>
              <a:rPr lang="en-US" altLang="zh-TW" dirty="0" smtClean="0"/>
            </a:br>
            <a:r>
              <a:rPr lang="en-US" altLang="zh-TW" dirty="0" smtClean="0"/>
              <a:t>        C.  Name Tag / Cards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D.  TM magazine / brochure’s</a:t>
            </a:r>
          </a:p>
          <a:p>
            <a:endParaRPr lang="en-US" altLang="zh-TW" dirty="0"/>
          </a:p>
          <a:p>
            <a:pPr marL="342900" indent="-342900">
              <a:buAutoNum type="arabicPeriod" startAt="2"/>
            </a:pPr>
            <a:r>
              <a:rPr lang="en-US" altLang="zh-TW" dirty="0" smtClean="0"/>
              <a:t>Warm greetings</a:t>
            </a:r>
          </a:p>
          <a:p>
            <a:pPr marL="800100" lvl="1" indent="-342900">
              <a:buAutoNum type="alphaUcPeriod"/>
            </a:pPr>
            <a:r>
              <a:rPr lang="en-US" altLang="zh-TW" dirty="0" smtClean="0"/>
              <a:t>Greetings by officers</a:t>
            </a:r>
          </a:p>
          <a:p>
            <a:pPr marL="800100" lvl="1" indent="-342900">
              <a:buAutoNum type="alphaUcPeriod"/>
            </a:pPr>
            <a:r>
              <a:rPr lang="en-US" altLang="zh-TW" dirty="0" smtClean="0"/>
              <a:t>Guest introduction</a:t>
            </a:r>
          </a:p>
          <a:p>
            <a:pPr marL="800100" lvl="1" indent="-342900">
              <a:buAutoNum type="alphaUcPeriod"/>
            </a:pPr>
            <a:r>
              <a:rPr lang="en-US" altLang="zh-TW" dirty="0" smtClean="0"/>
              <a:t>Sit next to a member</a:t>
            </a:r>
          </a:p>
          <a:p>
            <a:pPr lvl="1"/>
            <a:endParaRPr lang="en-US" altLang="zh-TW" dirty="0" smtClean="0"/>
          </a:p>
          <a:p>
            <a:pPr marL="342900" indent="-342900">
              <a:buAutoNum type="arabicPeriod" startAt="3"/>
            </a:pPr>
            <a:r>
              <a:rPr lang="en-US" altLang="zh-TW" dirty="0" smtClean="0"/>
              <a:t>Materials</a:t>
            </a:r>
          </a:p>
          <a:p>
            <a:pPr marL="800100" lvl="1" indent="-342900">
              <a:buAutoNum type="alphaUcPeriod"/>
            </a:pPr>
            <a:r>
              <a:rPr lang="en-US" altLang="zh-TW" dirty="0" smtClean="0"/>
              <a:t>Officer contact info</a:t>
            </a:r>
          </a:p>
          <a:p>
            <a:pPr marL="800100" lvl="1" indent="-342900">
              <a:buAutoNum type="alphaUcPeriod"/>
            </a:pPr>
            <a:r>
              <a:rPr lang="en-US" altLang="zh-TW" dirty="0" smtClean="0"/>
              <a:t>TM intro / flyers</a:t>
            </a:r>
          </a:p>
          <a:p>
            <a:pPr marL="800100" lvl="1" indent="-342900">
              <a:buAutoNum type="alphaUcPeriod"/>
            </a:pPr>
            <a:r>
              <a:rPr lang="en-US" altLang="zh-TW" dirty="0" smtClean="0"/>
              <a:t>Membership applications</a:t>
            </a:r>
          </a:p>
          <a:p>
            <a:pPr marL="800100" lvl="1" indent="-342900">
              <a:buFontTx/>
              <a:buAutoNum type="alphaUcPeriod"/>
            </a:pPr>
            <a:r>
              <a:rPr lang="en-US" altLang="zh-TW" dirty="0" smtClean="0"/>
              <a:t>Certificates</a:t>
            </a:r>
          </a:p>
          <a:p>
            <a:pPr marL="800100" lvl="1" indent="-342900">
              <a:buAutoNum type="alphaUcPeriod"/>
            </a:pPr>
            <a:r>
              <a:rPr lang="en-US" altLang="zh-TW" dirty="0" smtClean="0"/>
              <a:t>Payment information</a:t>
            </a:r>
          </a:p>
          <a:p>
            <a:pPr marL="1257300" lvl="2" indent="-342900">
              <a:buAutoNum type="alphaU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965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10" y="0"/>
            <a:ext cx="8229600" cy="1143000"/>
          </a:xfrm>
        </p:spPr>
        <p:txBody>
          <a:bodyPr/>
          <a:lstStyle/>
          <a:p>
            <a:pPr algn="l"/>
            <a:r>
              <a:rPr lang="en-US" altLang="zh-TW" dirty="0" smtClean="0"/>
              <a:t>Checklist:</a:t>
            </a:r>
            <a:endParaRPr lang="zh-TW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5904148" y="1407036"/>
            <a:ext cx="1260140" cy="511256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Post</a:t>
            </a:r>
          </a:p>
          <a:p>
            <a:pPr algn="ctr"/>
            <a:r>
              <a:rPr lang="en-US" altLang="zh-TW" dirty="0" smtClean="0"/>
              <a:t>Meeting</a:t>
            </a:r>
          </a:p>
          <a:p>
            <a:pPr algn="ctr"/>
            <a:r>
              <a:rPr lang="en-US" altLang="zh-TW" sz="1400" dirty="0" smtClean="0"/>
              <a:t>(follow-up’s)</a:t>
            </a:r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27784" y="2060848"/>
            <a:ext cx="33843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TW" dirty="0" smtClean="0"/>
              <a:t>Follow-up contact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A.  Thank you letter</a:t>
            </a:r>
          </a:p>
          <a:p>
            <a:r>
              <a:rPr lang="en-US" altLang="zh-TW" dirty="0" smtClean="0"/>
              <a:t>        B.   Next meeting dates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C.   Answer questions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</a:t>
            </a:r>
            <a:endParaRPr lang="en-US" altLang="zh-TW" dirty="0"/>
          </a:p>
          <a:p>
            <a:pPr marL="342900" indent="-342900">
              <a:buAutoNum type="arabicPeriod" startAt="2"/>
            </a:pPr>
            <a:r>
              <a:rPr lang="en-US" altLang="zh-TW" dirty="0" smtClean="0"/>
              <a:t>Materials</a:t>
            </a:r>
          </a:p>
          <a:p>
            <a:pPr marL="800100" lvl="1" indent="-342900">
              <a:buAutoNum type="alphaUcPeriod"/>
            </a:pPr>
            <a:r>
              <a:rPr lang="en-US" altLang="zh-TW" dirty="0" smtClean="0"/>
              <a:t>Meeting Minutes</a:t>
            </a:r>
          </a:p>
          <a:p>
            <a:pPr marL="800100" lvl="1" indent="-342900">
              <a:buAutoNum type="alphaUcPeriod"/>
            </a:pPr>
            <a:r>
              <a:rPr lang="en-US" altLang="zh-TW" dirty="0" smtClean="0"/>
              <a:t>Tips on speaking</a:t>
            </a:r>
          </a:p>
          <a:p>
            <a:pPr marL="800100" lvl="1" indent="-342900">
              <a:buAutoNum type="alphaUcPeriod"/>
            </a:pPr>
            <a:r>
              <a:rPr lang="en-US" altLang="zh-TW" dirty="0" smtClean="0"/>
              <a:t>Links to TMI / District</a:t>
            </a:r>
          </a:p>
          <a:p>
            <a:pPr lvl="1"/>
            <a:endParaRPr lang="en-US" altLang="zh-TW" dirty="0" smtClean="0"/>
          </a:p>
          <a:p>
            <a:pPr marL="342900" indent="-342900">
              <a:buAutoNum type="arabicPeriod" startAt="3"/>
            </a:pPr>
            <a:r>
              <a:rPr lang="en-US" altLang="zh-TW" dirty="0" smtClean="0"/>
              <a:t>Comments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 A.  Improvement areas</a:t>
            </a:r>
          </a:p>
          <a:p>
            <a:r>
              <a:rPr lang="en-US" altLang="zh-TW" dirty="0" smtClean="0"/>
              <a:t>       B.  Social events</a:t>
            </a:r>
          </a:p>
          <a:p>
            <a:pPr marL="1257300" lvl="2" indent="-342900">
              <a:buAutoNum type="alphaU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311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10" y="0"/>
            <a:ext cx="8229600" cy="1143000"/>
          </a:xfrm>
        </p:spPr>
        <p:txBody>
          <a:bodyPr/>
          <a:lstStyle/>
          <a:p>
            <a:pPr algn="l"/>
            <a:r>
              <a:rPr lang="en-US" altLang="zh-TW" dirty="0" smtClean="0"/>
              <a:t>Checklist:</a:t>
            </a:r>
            <a:endParaRPr lang="zh-TW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7452320" y="1407036"/>
            <a:ext cx="1296144" cy="511256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Retention</a:t>
            </a:r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43808" y="1602080"/>
            <a:ext cx="41764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TW" dirty="0" smtClean="0"/>
              <a:t>Active Participations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A.  Educational goals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B.  Mentor / Mentee program</a:t>
            </a:r>
            <a:br>
              <a:rPr lang="en-US" altLang="zh-TW" dirty="0" smtClean="0"/>
            </a:br>
            <a:r>
              <a:rPr lang="en-US" altLang="zh-TW" dirty="0" smtClean="0"/>
              <a:t>        C.  Leadership opportunities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D.  Social gatherings, outings</a:t>
            </a:r>
          </a:p>
          <a:p>
            <a:endParaRPr lang="en-US" altLang="zh-TW" dirty="0"/>
          </a:p>
          <a:p>
            <a:pPr marL="342900" indent="-342900">
              <a:buAutoNum type="arabicPeriod" startAt="2"/>
            </a:pPr>
            <a:r>
              <a:rPr lang="en-US" altLang="zh-TW" dirty="0" smtClean="0"/>
              <a:t>Materials</a:t>
            </a:r>
          </a:p>
          <a:p>
            <a:pPr marL="800100" lvl="1" indent="-342900">
              <a:buAutoNum type="alphaUcPeriod"/>
            </a:pPr>
            <a:r>
              <a:rPr lang="en-US" altLang="zh-TW" dirty="0" smtClean="0"/>
              <a:t>Advanced manuals</a:t>
            </a:r>
          </a:p>
          <a:p>
            <a:pPr marL="800100" lvl="1" indent="-342900">
              <a:buAutoNum type="alphaUcPeriod"/>
            </a:pPr>
            <a:r>
              <a:rPr lang="en-US" altLang="zh-TW" dirty="0" smtClean="0"/>
              <a:t>Resources / libraries</a:t>
            </a:r>
          </a:p>
          <a:p>
            <a:pPr marL="800100" lvl="1" indent="-342900">
              <a:buAutoNum type="alphaUcPeriod"/>
            </a:pPr>
            <a:r>
              <a:rPr lang="en-US" altLang="zh-TW" dirty="0" smtClean="0"/>
              <a:t>Workshops  / Trainings</a:t>
            </a:r>
          </a:p>
          <a:p>
            <a:pPr lvl="1"/>
            <a:endParaRPr lang="en-US" altLang="zh-TW" dirty="0" smtClean="0"/>
          </a:p>
          <a:p>
            <a:pPr marL="342900" indent="-342900">
              <a:buAutoNum type="arabicPeriod" startAt="3"/>
            </a:pPr>
            <a:r>
              <a:rPr lang="en-US" altLang="zh-TW" dirty="0" smtClean="0"/>
              <a:t>Well-being</a:t>
            </a:r>
          </a:p>
          <a:p>
            <a:pPr marL="800100" lvl="1" indent="-342900">
              <a:buAutoNum type="alphaUcPeriod"/>
            </a:pPr>
            <a:r>
              <a:rPr lang="en-US" altLang="zh-TW" dirty="0" smtClean="0"/>
              <a:t>Understand the individual</a:t>
            </a:r>
          </a:p>
          <a:p>
            <a:pPr marL="800100" lvl="1" indent="-342900">
              <a:buAutoNum type="alphaUcPeriod"/>
            </a:pPr>
            <a:r>
              <a:rPr lang="en-US" altLang="zh-TW" dirty="0" smtClean="0"/>
              <a:t>Caring for each member as </a:t>
            </a:r>
            <a:r>
              <a:rPr lang="en-US" altLang="zh-TW" dirty="0" err="1" smtClean="0"/>
              <a:t>indv</a:t>
            </a:r>
            <a:endParaRPr lang="en-US" altLang="zh-TW" dirty="0" smtClean="0"/>
          </a:p>
          <a:p>
            <a:pPr marL="800100" lvl="1" indent="-342900">
              <a:buAutoNum type="alphaUcPeriod"/>
            </a:pPr>
            <a:r>
              <a:rPr lang="en-US" altLang="zh-TW" dirty="0" smtClean="0"/>
              <a:t>One-on-one time (monthly)</a:t>
            </a:r>
          </a:p>
          <a:p>
            <a:pPr marL="800100" lvl="1" indent="-342900">
              <a:buAutoNum type="alphaUcPeriod"/>
            </a:pPr>
            <a:r>
              <a:rPr lang="en-US" altLang="zh-TW" dirty="0" smtClean="0"/>
              <a:t>Personal Growth </a:t>
            </a:r>
          </a:p>
          <a:p>
            <a:pPr marL="800100" lvl="1" indent="-342900">
              <a:buAutoNum type="alphaUcPeriod"/>
            </a:pPr>
            <a:r>
              <a:rPr lang="en-US" altLang="zh-TW" dirty="0" smtClean="0"/>
              <a:t>Keeping members Happy &amp; Healthy</a:t>
            </a:r>
          </a:p>
          <a:p>
            <a:pPr marL="1257300" lvl="2" indent="-342900">
              <a:buAutoNum type="alphaU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311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5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0"/>
            <a:ext cx="6568504" cy="6170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004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121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Who are </a:t>
            </a:r>
            <a:r>
              <a:rPr lang="en-US" altLang="zh-TW" sz="4800" b="1" dirty="0" smtClean="0">
                <a:solidFill>
                  <a:srgbClr val="FF0000"/>
                </a:solidFill>
              </a:rPr>
              <a:t>WE</a:t>
            </a:r>
            <a:r>
              <a:rPr lang="en-US" altLang="zh-TW" dirty="0"/>
              <a:t>?</a:t>
            </a:r>
            <a:r>
              <a:rPr lang="en-US" altLang="zh-TW" dirty="0" smtClean="0"/>
              <a:t>       Who’s </a:t>
            </a:r>
            <a:r>
              <a:rPr lang="en-US" altLang="zh-TW" sz="4800" b="1" dirty="0" smtClean="0">
                <a:solidFill>
                  <a:srgbClr val="FF0000"/>
                </a:solidFill>
              </a:rPr>
              <a:t>YOU</a:t>
            </a:r>
            <a:r>
              <a:rPr lang="en-US" altLang="zh-TW" dirty="0" smtClean="0"/>
              <a:t> ?</a:t>
            </a:r>
            <a:endParaRPr lang="zh-TW" alt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619672" y="3081892"/>
            <a:ext cx="5688632" cy="2736304"/>
          </a:xfrm>
          <a:prstGeom prst="roundRect">
            <a:avLst/>
          </a:prstGeom>
          <a:solidFill>
            <a:srgbClr val="FFC0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endParaRPr lang="en-US" altLang="zh-TW" dirty="0">
              <a:solidFill>
                <a:schemeClr val="tx1"/>
              </a:solidFill>
            </a:endParaRPr>
          </a:p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endParaRPr lang="en-US" altLang="zh-TW" dirty="0">
              <a:solidFill>
                <a:schemeClr val="tx1"/>
              </a:solidFill>
            </a:endParaRPr>
          </a:p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endParaRPr lang="en-US" altLang="zh-TW" dirty="0">
              <a:solidFill>
                <a:schemeClr val="tx1"/>
              </a:solidFill>
            </a:endParaRPr>
          </a:p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endParaRPr lang="en-US" altLang="zh-TW" dirty="0">
              <a:solidFill>
                <a:schemeClr val="tx1"/>
              </a:solidFill>
            </a:endParaRPr>
          </a:p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Internet/ Web / Community Centers / Social Media /… </a:t>
            </a:r>
            <a:endParaRPr lang="zh-TW" altLang="en-US" dirty="0" smtClean="0">
              <a:solidFill>
                <a:schemeClr val="tx1"/>
              </a:solidFill>
            </a:endParaRPr>
          </a:p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979712" y="3284984"/>
            <a:ext cx="4968552" cy="2101164"/>
          </a:xfrm>
          <a:prstGeom prst="roundRect">
            <a:avLst/>
          </a:prstGeom>
          <a:solidFill>
            <a:srgbClr val="F78B15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endParaRPr lang="en-US" altLang="zh-TW" dirty="0">
              <a:solidFill>
                <a:schemeClr val="tx1"/>
              </a:solidFill>
            </a:endParaRPr>
          </a:p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endParaRPr lang="en-US" altLang="zh-TW" dirty="0">
              <a:solidFill>
                <a:schemeClr val="tx1"/>
              </a:solidFill>
            </a:endParaRPr>
          </a:p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Global Organization / Members / Best Practices</a:t>
            </a:r>
            <a:endParaRPr lang="zh-TW" altLang="en-US" dirty="0" smtClean="0">
              <a:solidFill>
                <a:schemeClr val="tx1"/>
              </a:solidFill>
            </a:endParaRPr>
          </a:p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339752" y="3430396"/>
            <a:ext cx="4176464" cy="1366756"/>
          </a:xfrm>
          <a:prstGeom prst="roundRect">
            <a:avLst/>
          </a:prstGeom>
          <a:solidFill>
            <a:srgbClr val="E0208E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endParaRPr lang="en-US" altLang="zh-TW" dirty="0">
              <a:solidFill>
                <a:schemeClr val="tx1"/>
              </a:solidFill>
            </a:endParaRPr>
          </a:p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Area / Division / District</a:t>
            </a:r>
          </a:p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99792" y="2615446"/>
            <a:ext cx="3384376" cy="172012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dirty="0" smtClean="0"/>
              <a:t>HOME club</a:t>
            </a:r>
            <a:endParaRPr lang="zh-TW" altLang="en-US" sz="4000" dirty="0"/>
          </a:p>
        </p:txBody>
      </p:sp>
      <p:sp>
        <p:nvSpPr>
          <p:cNvPr id="14" name="Wave 13"/>
          <p:cNvSpPr/>
          <p:nvPr/>
        </p:nvSpPr>
        <p:spPr>
          <a:xfrm>
            <a:off x="3437874" y="1509191"/>
            <a:ext cx="1980220" cy="84263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Point of Difference</a:t>
            </a:r>
            <a:endParaRPr lang="zh-TW" altLang="en-US" dirty="0"/>
          </a:p>
        </p:txBody>
      </p:sp>
      <p:sp>
        <p:nvSpPr>
          <p:cNvPr id="15" name="Oval Callout 14"/>
          <p:cNvSpPr/>
          <p:nvPr/>
        </p:nvSpPr>
        <p:spPr>
          <a:xfrm rot="1241748">
            <a:off x="6270285" y="1603093"/>
            <a:ext cx="1638408" cy="842630"/>
          </a:xfrm>
          <a:prstGeom prst="wedgeEllipseCallout">
            <a:avLst>
              <a:gd name="adj1" fmla="val -41301"/>
              <a:gd name="adj2" fmla="val 945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Goal Objective</a:t>
            </a:r>
          </a:p>
        </p:txBody>
      </p:sp>
      <p:sp>
        <p:nvSpPr>
          <p:cNvPr id="16" name="Cloud Callout 15"/>
          <p:cNvSpPr/>
          <p:nvPr/>
        </p:nvSpPr>
        <p:spPr>
          <a:xfrm rot="20474800">
            <a:off x="917848" y="1736045"/>
            <a:ext cx="1547664" cy="826125"/>
          </a:xfrm>
          <a:prstGeom prst="cloudCallout">
            <a:avLst>
              <a:gd name="adj1" fmla="val 42185"/>
              <a:gd name="adj2" fmla="val 922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Vision</a:t>
            </a:r>
            <a:br>
              <a:rPr lang="en-US" altLang="zh-TW" dirty="0" smtClean="0"/>
            </a:br>
            <a:r>
              <a:rPr lang="en-US" altLang="zh-TW" dirty="0" smtClean="0"/>
              <a:t>Mission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446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619672" y="3081892"/>
            <a:ext cx="5688632" cy="2736304"/>
          </a:xfrm>
          <a:prstGeom prst="roundRect">
            <a:avLst/>
          </a:prstGeom>
          <a:solidFill>
            <a:srgbClr val="FFC0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endParaRPr lang="en-US" altLang="zh-TW" dirty="0">
              <a:solidFill>
                <a:schemeClr val="tx1"/>
              </a:solidFill>
            </a:endParaRPr>
          </a:p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endParaRPr lang="en-US" altLang="zh-TW" dirty="0">
              <a:solidFill>
                <a:schemeClr val="tx1"/>
              </a:solidFill>
            </a:endParaRPr>
          </a:p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endParaRPr lang="en-US" altLang="zh-TW" dirty="0">
              <a:solidFill>
                <a:schemeClr val="tx1"/>
              </a:solidFill>
            </a:endParaRPr>
          </a:p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endParaRPr lang="en-US" altLang="zh-TW" dirty="0">
              <a:solidFill>
                <a:schemeClr val="tx1"/>
              </a:solidFill>
            </a:endParaRPr>
          </a:p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FB page, Meet-up, Google Site, </a:t>
            </a:r>
            <a:r>
              <a:rPr lang="en-US" altLang="zh-TW" dirty="0" err="1" smtClean="0">
                <a:solidFill>
                  <a:schemeClr val="tx1"/>
                </a:solidFill>
              </a:rPr>
              <a:t>WorldPress</a:t>
            </a:r>
            <a:r>
              <a:rPr lang="en-US" altLang="zh-TW" dirty="0" smtClean="0">
                <a:solidFill>
                  <a:schemeClr val="tx1"/>
                </a:solidFill>
              </a:rPr>
              <a:t>, Blog, … + </a:t>
            </a:r>
            <a:endParaRPr lang="zh-TW" altLang="en-US" dirty="0" smtClean="0">
              <a:solidFill>
                <a:schemeClr val="tx1"/>
              </a:solidFill>
            </a:endParaRPr>
          </a:p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979712" y="3284984"/>
            <a:ext cx="4968552" cy="2101164"/>
          </a:xfrm>
          <a:prstGeom prst="roundRect">
            <a:avLst/>
          </a:prstGeom>
          <a:solidFill>
            <a:srgbClr val="F78B15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endParaRPr lang="en-US" altLang="zh-TW" dirty="0">
              <a:solidFill>
                <a:schemeClr val="tx1"/>
              </a:solidFill>
            </a:endParaRPr>
          </a:p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endParaRPr lang="en-US" altLang="zh-TW" dirty="0">
              <a:solidFill>
                <a:schemeClr val="tx1"/>
              </a:solidFill>
            </a:endParaRPr>
          </a:p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Clubs: 159/14,480 </a:t>
            </a:r>
            <a:r>
              <a:rPr lang="en-US" altLang="zh-TW" dirty="0" smtClean="0">
                <a:solidFill>
                  <a:schemeClr val="tx1"/>
                </a:solidFill>
              </a:rPr>
              <a:t>; </a:t>
            </a:r>
            <a:r>
              <a:rPr lang="en-US" altLang="zh-TW" dirty="0" smtClean="0">
                <a:solidFill>
                  <a:schemeClr val="tx1"/>
                </a:solidFill>
              </a:rPr>
              <a:t> Members: 3426/338,746</a:t>
            </a:r>
            <a:endParaRPr lang="zh-TW" altLang="en-US" dirty="0" smtClean="0">
              <a:solidFill>
                <a:schemeClr val="tx1"/>
              </a:solidFill>
            </a:endParaRPr>
          </a:p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339752" y="3430396"/>
            <a:ext cx="4176464" cy="1366756"/>
          </a:xfrm>
          <a:prstGeom prst="roundRect">
            <a:avLst/>
          </a:prstGeom>
          <a:solidFill>
            <a:srgbClr val="E0208E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endParaRPr lang="en-US" altLang="zh-TW" dirty="0">
              <a:solidFill>
                <a:schemeClr val="tx1"/>
              </a:solidFill>
            </a:endParaRPr>
          </a:p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Doug / Kendrick / Eric Liang +</a:t>
            </a:r>
          </a:p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753144" y="2615446"/>
            <a:ext cx="3331024" cy="1720120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dirty="0" smtClean="0"/>
              <a:t>TGIF</a:t>
            </a:r>
          </a:p>
          <a:p>
            <a:pPr algn="ctr"/>
            <a:r>
              <a:rPr lang="en-US" altLang="zh-TW" sz="2400" dirty="0" smtClean="0"/>
              <a:t>Christian Bilingual TMC</a:t>
            </a:r>
            <a:endParaRPr lang="zh-TW" altLang="en-US" sz="2400" dirty="0"/>
          </a:p>
        </p:txBody>
      </p:sp>
      <p:sp>
        <p:nvSpPr>
          <p:cNvPr id="14" name="Wave 13"/>
          <p:cNvSpPr/>
          <p:nvPr/>
        </p:nvSpPr>
        <p:spPr>
          <a:xfrm>
            <a:off x="3275856" y="1412776"/>
            <a:ext cx="2142238" cy="1155069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Christian Elements</a:t>
            </a:r>
          </a:p>
          <a:p>
            <a:pPr algn="ctr"/>
            <a:r>
              <a:rPr lang="en-US" altLang="zh-TW" dirty="0" smtClean="0"/>
              <a:t>English / Mandarin</a:t>
            </a:r>
            <a:endParaRPr lang="zh-TW" altLang="en-US" dirty="0"/>
          </a:p>
        </p:txBody>
      </p:sp>
      <p:sp>
        <p:nvSpPr>
          <p:cNvPr id="15" name="Oval Callout 14"/>
          <p:cNvSpPr/>
          <p:nvPr/>
        </p:nvSpPr>
        <p:spPr>
          <a:xfrm rot="1241748">
            <a:off x="5692823" y="1738147"/>
            <a:ext cx="3523470" cy="1075665"/>
          </a:xfrm>
          <a:prstGeom prst="wedgeEllipseCallout">
            <a:avLst>
              <a:gd name="adj1" fmla="val -31395"/>
              <a:gd name="adj2" fmla="val 711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1.  President Distinguished Club</a:t>
            </a:r>
          </a:p>
          <a:p>
            <a:pPr algn="ctr"/>
            <a:r>
              <a:rPr lang="en-US" altLang="zh-TW" sz="1400" dirty="0" smtClean="0"/>
              <a:t>2. Treat every guest &amp; members as GOD sent himself</a:t>
            </a:r>
          </a:p>
        </p:txBody>
      </p:sp>
      <p:sp>
        <p:nvSpPr>
          <p:cNvPr id="16" name="Cloud Callout 15"/>
          <p:cNvSpPr/>
          <p:nvPr/>
        </p:nvSpPr>
        <p:spPr>
          <a:xfrm rot="20474800">
            <a:off x="656426" y="1431671"/>
            <a:ext cx="1926490" cy="1377097"/>
          </a:xfrm>
          <a:prstGeom prst="cloudCallout">
            <a:avLst>
              <a:gd name="adj1" fmla="val 52989"/>
              <a:gd name="adj2" fmla="val 633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Tell</a:t>
            </a:r>
          </a:p>
          <a:p>
            <a:pPr algn="ctr"/>
            <a:r>
              <a:rPr lang="en-US" altLang="zh-TW" dirty="0" smtClean="0"/>
              <a:t>Teach</a:t>
            </a:r>
          </a:p>
          <a:p>
            <a:pPr algn="ctr"/>
            <a:r>
              <a:rPr lang="en-US" altLang="zh-TW" dirty="0" smtClean="0"/>
              <a:t>Testify</a:t>
            </a:r>
          </a:p>
          <a:p>
            <a:pPr algn="ctr"/>
            <a:r>
              <a:rPr lang="en-US" altLang="zh-TW" dirty="0" smtClean="0"/>
              <a:t>Preach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6198" y="1554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TW" sz="3600" dirty="0" smtClean="0"/>
              <a:t>Example: TGIF  </a:t>
            </a:r>
            <a:r>
              <a:rPr lang="en-US" altLang="zh-TW" sz="2000" dirty="0" smtClean="0"/>
              <a:t>(chartered Oct 2013 in </a:t>
            </a:r>
            <a:r>
              <a:rPr lang="en-US" altLang="zh-TW" sz="2000" dirty="0" err="1" smtClean="0"/>
              <a:t>Div</a:t>
            </a:r>
            <a:r>
              <a:rPr lang="en-US" altLang="zh-TW" sz="2000" dirty="0" smtClean="0"/>
              <a:t> H)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343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130" y="110627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Examples of Mission Statement: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53627"/>
            <a:ext cx="5448953" cy="5585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484784"/>
            <a:ext cx="52768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674" y="2636912"/>
            <a:ext cx="25717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112" y="4046329"/>
            <a:ext cx="3280888" cy="137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61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1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TW" dirty="0" smtClean="0"/>
              <a:t>General Recruitment &amp; Retention:</a:t>
            </a:r>
            <a:endParaRPr lang="zh-TW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2411760" y="1407036"/>
            <a:ext cx="1512168" cy="511256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Pre-Meeting</a:t>
            </a:r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7452320" y="1407036"/>
            <a:ext cx="1296144" cy="511256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Retention</a:t>
            </a:r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5904148" y="1407036"/>
            <a:ext cx="1260140" cy="511256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Post</a:t>
            </a:r>
          </a:p>
          <a:p>
            <a:pPr algn="ctr"/>
            <a:r>
              <a:rPr lang="en-US" altLang="zh-TW" dirty="0" smtClean="0"/>
              <a:t>Meeting</a:t>
            </a:r>
          </a:p>
          <a:p>
            <a:pPr algn="ctr"/>
            <a:r>
              <a:rPr lang="en-US" altLang="zh-TW" sz="1400" dirty="0" smtClean="0"/>
              <a:t>(follow-up’s)</a:t>
            </a:r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4211960" y="1404684"/>
            <a:ext cx="1440160" cy="511256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During</a:t>
            </a:r>
          </a:p>
          <a:p>
            <a:pPr algn="ctr"/>
            <a:r>
              <a:rPr lang="en-US" altLang="zh-TW" dirty="0" smtClean="0"/>
              <a:t>Meeting</a:t>
            </a:r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1331640" y="2636912"/>
            <a:ext cx="7632848" cy="576065"/>
          </a:xfrm>
          <a:prstGeom prst="rect">
            <a:avLst/>
          </a:prstGeom>
          <a:solidFill>
            <a:srgbClr val="F78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3600" dirty="0" smtClean="0"/>
              <a:t> Campus Clubs</a:t>
            </a:r>
            <a:endParaRPr lang="zh-TW" alt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1331640" y="3429000"/>
            <a:ext cx="7632848" cy="936104"/>
          </a:xfrm>
          <a:prstGeom prst="rect">
            <a:avLst/>
          </a:prstGeom>
          <a:solidFill>
            <a:srgbClr val="F78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3600" dirty="0" smtClean="0"/>
              <a:t> Corporate Clubs</a:t>
            </a:r>
            <a:endParaRPr lang="zh-TW" alt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1318028" y="4581128"/>
            <a:ext cx="7646460" cy="1512168"/>
          </a:xfrm>
          <a:prstGeom prst="rect">
            <a:avLst/>
          </a:prstGeom>
          <a:solidFill>
            <a:srgbClr val="F78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3600" dirty="0" smtClean="0"/>
              <a:t> Community Clubs</a:t>
            </a:r>
            <a:endParaRPr lang="zh-TW" altLang="en-US" sz="36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72" y="2621867"/>
            <a:ext cx="598092" cy="608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91" y="4946687"/>
            <a:ext cx="923855" cy="901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97" y="3641880"/>
            <a:ext cx="8858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5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Membership Building Ideas:  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352928" cy="4525963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Approach the college leadership about Toastmasters and the benefits to the students.  Present to the faculty. </a:t>
            </a:r>
          </a:p>
          <a:p>
            <a:pPr>
              <a:buFont typeface="+mj-lt"/>
              <a:buAutoNum type="arabicPeriod"/>
            </a:pPr>
            <a:endParaRPr lang="en-US" altLang="zh-TW" sz="1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Offer to present a talk on communication to the speech classes. </a:t>
            </a:r>
          </a:p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Advertise in the campus newspaper. </a:t>
            </a:r>
          </a:p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Advertise on the campus web site. </a:t>
            </a:r>
          </a:p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Advertise on the campus cable channel. </a:t>
            </a:r>
          </a:p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Create bookmarkers with the Toastmasters club information and have them distributed at the campus bookstore. </a:t>
            </a:r>
          </a:p>
          <a:p>
            <a:pPr>
              <a:buFont typeface="+mj-lt"/>
              <a:buAutoNum type="arabicPeriod"/>
            </a:pPr>
            <a:endParaRPr lang="en-US" altLang="zh-TW" sz="1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invite teachers/professors - serve snacks. </a:t>
            </a:r>
          </a:p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Create Toastmaster displays and place in the student union, bookstore, student cafeterias. </a:t>
            </a:r>
          </a:p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Play a Toastmaster video in the student union and bookstore. </a:t>
            </a:r>
          </a:p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Place flyers on campus bulletin boards and message boards. </a:t>
            </a:r>
          </a:p>
          <a:p>
            <a:pPr>
              <a:buFont typeface="+mj-lt"/>
              <a:buAutoNum type="arabicPeriod"/>
            </a:pPr>
            <a:endParaRPr lang="en-US" altLang="zh-TW" sz="14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Buy Toastmaster pencils with club contact information printed on them. Hand out. </a:t>
            </a:r>
          </a:p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Put up a sign stating, "Toastmasters meet here, Wednesdays at noon. Visitors Welcome." </a:t>
            </a:r>
          </a:p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Send letters to professors, inviting them to a meeting, and asking them to encourage membership. </a:t>
            </a:r>
          </a:p>
          <a:p>
            <a:pPr>
              <a:buFont typeface="+mj-lt"/>
              <a:buAutoNum type="arabicPeriod"/>
            </a:pPr>
            <a:endParaRPr lang="en-US" altLang="zh-TW" sz="1400" dirty="0" smtClean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836712"/>
            <a:ext cx="598092" cy="608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83768" y="873974"/>
            <a:ext cx="4176464" cy="576065"/>
          </a:xfrm>
          <a:prstGeom prst="rect">
            <a:avLst/>
          </a:prstGeom>
          <a:solidFill>
            <a:srgbClr val="F78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3600" dirty="0" smtClean="0"/>
              <a:t> Campus Clubs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6455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Membership Building Ideas: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992888" cy="4525963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altLang="zh-TW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Implement Toastmasters programs at the highest level possible within a corporation </a:t>
            </a:r>
          </a:p>
          <a:p>
            <a:pPr>
              <a:buFont typeface="+mj-lt"/>
              <a:buAutoNum type="arabicPeriod"/>
            </a:pPr>
            <a:r>
              <a:rPr lang="en-US" altLang="zh-TW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Top down approach, Integrate Toastmasters into the employee's Personal Development Plan. </a:t>
            </a:r>
          </a:p>
          <a:p>
            <a:pPr>
              <a:buFont typeface="+mj-lt"/>
              <a:buAutoNum type="arabicPeriod"/>
            </a:pPr>
            <a:endParaRPr lang="en-US" altLang="zh-TW" sz="1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altLang="zh-TW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Make Toastmasters an integral part of the corporate new hire orientation process. </a:t>
            </a:r>
          </a:p>
          <a:p>
            <a:pPr>
              <a:buFont typeface="+mj-lt"/>
              <a:buAutoNum type="arabicPeriod"/>
            </a:pPr>
            <a:r>
              <a:rPr lang="en-US" altLang="zh-TW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Present the Toastmaster program and hand out Toastmaster information at every new hire orientation meeting. </a:t>
            </a:r>
          </a:p>
          <a:p>
            <a:pPr>
              <a:buFont typeface="+mj-lt"/>
              <a:buAutoNum type="arabicPeriod"/>
            </a:pPr>
            <a:endParaRPr lang="en-US" altLang="zh-TW" sz="1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altLang="zh-TW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Select a month as "Communication" month and another month as "Leadership" month. Conduct a campaign to create awareness  on Toastmasters educational programs with special flyers, posters, and table tents in the cafeteria, lobby, and snack food/coffee break areas. </a:t>
            </a:r>
          </a:p>
          <a:p>
            <a:pPr>
              <a:buFont typeface="+mj-lt"/>
              <a:buAutoNum type="arabicPeriod"/>
            </a:pPr>
            <a:endParaRPr lang="en-US" altLang="zh-TW" sz="1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altLang="zh-TW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Promote Toastmasters at a career fair/employment fair. </a:t>
            </a:r>
          </a:p>
          <a:p>
            <a:pPr>
              <a:buFont typeface="+mj-lt"/>
              <a:buAutoNum type="arabicPeriod"/>
            </a:pPr>
            <a:r>
              <a:rPr lang="en-US" altLang="zh-TW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Emphasize the business communication skills that are learned and practiced in Toastmasters. </a:t>
            </a:r>
          </a:p>
          <a:p>
            <a:pPr>
              <a:buFont typeface="+mj-lt"/>
              <a:buAutoNum type="arabicPeriod"/>
            </a:pPr>
            <a:endParaRPr lang="en-US" altLang="zh-TW" sz="12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altLang="zh-TW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Have a sign that announces your meeting location, date and time. </a:t>
            </a:r>
          </a:p>
          <a:p>
            <a:pPr>
              <a:buFont typeface="+mj-lt"/>
              <a:buAutoNum type="arabicPeriod"/>
            </a:pPr>
            <a:r>
              <a:rPr lang="en-US" altLang="zh-TW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For example: "Toastmasters meet here, Wednesdays at noon. Visitors Welcome." </a:t>
            </a:r>
          </a:p>
          <a:p>
            <a:pPr>
              <a:buFont typeface="+mj-lt"/>
              <a:buAutoNum type="arabicPeriod"/>
            </a:pPr>
            <a:endParaRPr lang="en-US" altLang="zh-TW" sz="1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altLang="zh-TW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Have a regular Toastmasters display in the lobby/cafeteria/human resources/training department 	</a:t>
            </a:r>
          </a:p>
          <a:p>
            <a:pPr>
              <a:buFont typeface="+mj-lt"/>
              <a:buAutoNum type="arabicPeriod"/>
            </a:pPr>
            <a:r>
              <a:rPr lang="en-US" altLang="zh-TW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Place an ad on the company intranet. </a:t>
            </a:r>
          </a:p>
          <a:p>
            <a:pPr>
              <a:buFont typeface="+mj-lt"/>
              <a:buAutoNum type="arabicPeriod"/>
            </a:pPr>
            <a:r>
              <a:rPr lang="en-US" altLang="zh-TW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Write an article for the company newsletter. </a:t>
            </a:r>
          </a:p>
          <a:p>
            <a:pPr>
              <a:buFont typeface="+mj-lt"/>
              <a:buAutoNum type="arabicPeriod"/>
            </a:pPr>
            <a:r>
              <a:rPr lang="en-US" altLang="zh-TW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List Toastmasters as a benefit on the company's website. </a:t>
            </a:r>
          </a:p>
          <a:p>
            <a:pPr>
              <a:buFont typeface="+mj-lt"/>
              <a:buAutoNum type="arabicPeriod"/>
            </a:pPr>
            <a:r>
              <a:rPr lang="en-US" altLang="zh-TW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Wear your Toastmasters pin every day.  </a:t>
            </a:r>
          </a:p>
          <a:p>
            <a:pPr>
              <a:buFont typeface="+mj-lt"/>
              <a:buAutoNum type="arabicPeriod"/>
            </a:pPr>
            <a:r>
              <a:rPr lang="en-US" altLang="zh-TW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Use a Toastmasters coffee mug at work. </a:t>
            </a:r>
          </a:p>
          <a:p>
            <a:pPr>
              <a:buFont typeface="+mj-lt"/>
              <a:buAutoNum type="arabicPeriod"/>
            </a:pPr>
            <a:endParaRPr lang="en-US" altLang="zh-TW" sz="1200" dirty="0" smtClean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7784" y="836711"/>
            <a:ext cx="4032448" cy="638175"/>
          </a:xfrm>
          <a:prstGeom prst="rect">
            <a:avLst/>
          </a:prstGeom>
          <a:solidFill>
            <a:srgbClr val="F78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3600" dirty="0" smtClean="0"/>
              <a:t> Corporate Clubs</a:t>
            </a:r>
            <a:endParaRPr lang="zh-TW" altLang="en-US" sz="3600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836712"/>
            <a:ext cx="8858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73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Membership Building Ideas: 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7992888" cy="4525963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Contact your local Chamber of Commerce. Ask to be included in their list of nonprofit organizations in the community. Ask for a place to display information and distribute brochures. </a:t>
            </a:r>
          </a:p>
          <a:p>
            <a:pPr>
              <a:buFont typeface="+mj-lt"/>
              <a:buAutoNum type="arabicPeriod"/>
            </a:pPr>
            <a:endParaRPr lang="en-US" altLang="zh-TW" sz="1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Honor a community leader with a Club Communication and Leadership award. Send out a press release and invite the press.  Ask to display Toastmasters information at community events. </a:t>
            </a:r>
          </a:p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Send press releases to local media on all special events, awards and honors. </a:t>
            </a:r>
          </a:p>
          <a:p>
            <a:pPr>
              <a:buFont typeface="+mj-lt"/>
              <a:buAutoNum type="arabicPeriod"/>
            </a:pPr>
            <a:endParaRPr lang="en-US" altLang="zh-TW" sz="14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Place your meeting information in the weekly calendar of events section of your local newspaper. </a:t>
            </a:r>
          </a:p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Place an ad in your community newspaper and in your association newsletters. </a:t>
            </a:r>
          </a:p>
          <a:p>
            <a:pPr>
              <a:buFont typeface="+mj-lt"/>
              <a:buAutoNum type="arabicPeriod"/>
            </a:pPr>
            <a:endParaRPr lang="en-US" altLang="zh-TW" sz="14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Ask for opportunities to speak at association/community meetings. </a:t>
            </a:r>
          </a:p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Put Toastmasters information in your community welcome packet for new residents. </a:t>
            </a:r>
          </a:p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Post club flyers at local business schools, vocational schools, and employment offices. </a:t>
            </a:r>
          </a:p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Consider a booth at a fair, trade show, career fair, etc., and follow up! </a:t>
            </a:r>
          </a:p>
          <a:p>
            <a:pPr>
              <a:buFont typeface="+mj-lt"/>
              <a:buAutoNum type="arabicPeriod"/>
            </a:pPr>
            <a:r>
              <a:rPr lang="en-US" altLang="zh-TW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Place club flyers and Toastmaster magazines with a club business card everywhere. </a:t>
            </a:r>
          </a:p>
          <a:p>
            <a:pPr>
              <a:buFont typeface="+mj-lt"/>
              <a:buAutoNum type="arabicPeriod"/>
            </a:pPr>
            <a:endParaRPr lang="en-US" altLang="zh-TW" sz="1400" dirty="0" smtClean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71800" y="836712"/>
            <a:ext cx="4248472" cy="643796"/>
          </a:xfrm>
          <a:prstGeom prst="rect">
            <a:avLst/>
          </a:prstGeom>
          <a:solidFill>
            <a:srgbClr val="F78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3600" dirty="0" smtClean="0"/>
              <a:t> Community Clubs</a:t>
            </a:r>
            <a:endParaRPr lang="zh-TW" altLang="en-US" sz="36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29" y="714222"/>
            <a:ext cx="781980" cy="763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455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829</Words>
  <Application>Microsoft Office PowerPoint</Application>
  <PresentationFormat>On-screen Show (4:3)</PresentationFormat>
  <Paragraphs>388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Membership Recruiting  &amp; Maintaining 會員招募與經營</vt:lpstr>
      <vt:lpstr>PowerPoint Presentation</vt:lpstr>
      <vt:lpstr>Who are WE?       Who’s YOU ?</vt:lpstr>
      <vt:lpstr>Example: TGIF  (chartered Oct 2013 in Div H)</vt:lpstr>
      <vt:lpstr>Examples of Mission Statement:</vt:lpstr>
      <vt:lpstr>General Recruitment &amp; Retention:</vt:lpstr>
      <vt:lpstr>Membership Building Ideas:   </vt:lpstr>
      <vt:lpstr>Membership Building Ideas: </vt:lpstr>
      <vt:lpstr>Membership Building Ideas:  </vt:lpstr>
      <vt:lpstr>General Recruitment &amp; Retention:</vt:lpstr>
      <vt:lpstr>Checklist:</vt:lpstr>
      <vt:lpstr>Checklist:</vt:lpstr>
      <vt:lpstr>Checklist:</vt:lpstr>
      <vt:lpstr>Checklist: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Membership Recruiting &amp; Maintaining 會員招募與經營</dc:title>
  <dc:creator>Douglas Huang</dc:creator>
  <cp:lastModifiedBy>Douglas Huang</cp:lastModifiedBy>
  <cp:revision>17</cp:revision>
  <dcterms:created xsi:type="dcterms:W3CDTF">2015-01-30T02:17:21Z</dcterms:created>
  <dcterms:modified xsi:type="dcterms:W3CDTF">2015-01-30T09:26:51Z</dcterms:modified>
</cp:coreProperties>
</file>