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99" r:id="rId3"/>
    <p:sldId id="308" r:id="rId4"/>
    <p:sldId id="290" r:id="rId5"/>
    <p:sldId id="294" r:id="rId6"/>
    <p:sldId id="295" r:id="rId7"/>
    <p:sldId id="296" r:id="rId8"/>
    <p:sldId id="300" r:id="rId9"/>
    <p:sldId id="291" r:id="rId10"/>
    <p:sldId id="301" r:id="rId11"/>
    <p:sldId id="292" r:id="rId12"/>
    <p:sldId id="317" r:id="rId13"/>
    <p:sldId id="293" r:id="rId14"/>
    <p:sldId id="257" r:id="rId15"/>
    <p:sldId id="280" r:id="rId16"/>
    <p:sldId id="298" r:id="rId17"/>
    <p:sldId id="259" r:id="rId18"/>
    <p:sldId id="267" r:id="rId19"/>
    <p:sldId id="260" r:id="rId20"/>
    <p:sldId id="306" r:id="rId21"/>
    <p:sldId id="311" r:id="rId22"/>
    <p:sldId id="310" r:id="rId23"/>
    <p:sldId id="312" r:id="rId24"/>
    <p:sldId id="305" r:id="rId25"/>
    <p:sldId id="264" r:id="rId26"/>
    <p:sldId id="303" r:id="rId27"/>
    <p:sldId id="304" r:id="rId28"/>
    <p:sldId id="313" r:id="rId29"/>
    <p:sldId id="314" r:id="rId30"/>
    <p:sldId id="315" r:id="rId31"/>
    <p:sldId id="297" r:id="rId32"/>
    <p:sldId id="316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>
        <p:scale>
          <a:sx n="53" d="100"/>
          <a:sy n="53" d="100"/>
        </p:scale>
        <p:origin x="-1003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oastmasters\Mentoring%20system\Overall\Questionnaire%20Analysis_1.xl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oastmasters\Mentoring%20system\Overall\Questionnaire%20Analysis_1.xl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TW"/>
              <a:t> Why you join toastmaster</a:t>
            </a:r>
            <a:endParaRPr lang="zh-TW" alt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分析圖!$C$5:$D$5</c:f>
              <c:strCache>
                <c:ptCount val="1"/>
                <c:pt idx="0">
                  <c:v>To improve English capability 8</c:v>
                </c:pt>
              </c:strCache>
            </c:strRef>
          </c:tx>
          <c:invertIfNegative val="0"/>
          <c:cat>
            <c:strRef>
              <c:f>分析圖!$E$4:$M$4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分析圖!$E$5:$M$5</c:f>
              <c:numCache>
                <c:formatCode>0%</c:formatCode>
                <c:ptCount val="5"/>
                <c:pt idx="0">
                  <c:v>0.72727272727272729</c:v>
                </c:pt>
                <c:pt idx="1">
                  <c:v>0.8</c:v>
                </c:pt>
                <c:pt idx="2">
                  <c:v>1</c:v>
                </c:pt>
                <c:pt idx="3">
                  <c:v>0.85714285714285765</c:v>
                </c:pt>
                <c:pt idx="4">
                  <c:v>0.84375000000000089</c:v>
                </c:pt>
              </c:numCache>
            </c:numRef>
          </c:val>
        </c:ser>
        <c:ser>
          <c:idx val="1"/>
          <c:order val="1"/>
          <c:tx>
            <c:strRef>
              <c:f>分析圖!$C$6:$D$6</c:f>
              <c:strCache>
                <c:ptCount val="1"/>
                <c:pt idx="0">
                  <c:v>To improve Leadership skill 3</c:v>
                </c:pt>
              </c:strCache>
            </c:strRef>
          </c:tx>
          <c:invertIfNegative val="0"/>
          <c:cat>
            <c:strRef>
              <c:f>分析圖!$E$4:$M$4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分析圖!$E$6:$M$6</c:f>
              <c:numCache>
                <c:formatCode>0%</c:formatCode>
                <c:ptCount val="5"/>
                <c:pt idx="0">
                  <c:v>0.27272727272727282</c:v>
                </c:pt>
                <c:pt idx="1">
                  <c:v>0.2</c:v>
                </c:pt>
                <c:pt idx="2">
                  <c:v>0.66666666666666663</c:v>
                </c:pt>
                <c:pt idx="3">
                  <c:v>0</c:v>
                </c:pt>
                <c:pt idx="4">
                  <c:v>0.31250000000000039</c:v>
                </c:pt>
              </c:numCache>
            </c:numRef>
          </c:val>
        </c:ser>
        <c:ser>
          <c:idx val="2"/>
          <c:order val="2"/>
          <c:tx>
            <c:strRef>
              <c:f>分析圖!$C$7:$D$7</c:f>
              <c:strCache>
                <c:ptCount val="1"/>
                <c:pt idx="0">
                  <c:v>To make fun 4</c:v>
                </c:pt>
              </c:strCache>
            </c:strRef>
          </c:tx>
          <c:invertIfNegative val="0"/>
          <c:cat>
            <c:strRef>
              <c:f>分析圖!$E$4:$M$4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分析圖!$E$7:$M$7</c:f>
              <c:numCache>
                <c:formatCode>0%</c:formatCode>
                <c:ptCount val="5"/>
                <c:pt idx="0">
                  <c:v>0.36363636363636381</c:v>
                </c:pt>
                <c:pt idx="1">
                  <c:v>0</c:v>
                </c:pt>
                <c:pt idx="2">
                  <c:v>0.55555555555555569</c:v>
                </c:pt>
                <c:pt idx="3">
                  <c:v>0.14285714285714313</c:v>
                </c:pt>
                <c:pt idx="4">
                  <c:v>0.31250000000000039</c:v>
                </c:pt>
              </c:numCache>
            </c:numRef>
          </c:val>
        </c:ser>
        <c:ser>
          <c:idx val="3"/>
          <c:order val="3"/>
          <c:tx>
            <c:strRef>
              <c:f>分析圖!$C$8:$D$8</c:f>
              <c:strCache>
                <c:ptCount val="1"/>
                <c:pt idx="0">
                  <c:v>For social purpose 3</c:v>
                </c:pt>
              </c:strCache>
            </c:strRef>
          </c:tx>
          <c:invertIfNegative val="0"/>
          <c:cat>
            <c:strRef>
              <c:f>分析圖!$E$4:$M$4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分析圖!$E$8:$M$8</c:f>
              <c:numCache>
                <c:formatCode>0%</c:formatCode>
                <c:ptCount val="5"/>
                <c:pt idx="0">
                  <c:v>0.27272727272727282</c:v>
                </c:pt>
                <c:pt idx="1">
                  <c:v>0.4</c:v>
                </c:pt>
                <c:pt idx="2">
                  <c:v>0.55555555555555569</c:v>
                </c:pt>
                <c:pt idx="3">
                  <c:v>0.14285714285714313</c:v>
                </c:pt>
                <c:pt idx="4">
                  <c:v>0.34375</c:v>
                </c:pt>
              </c:numCache>
            </c:numRef>
          </c:val>
        </c:ser>
        <c:ser>
          <c:idx val="4"/>
          <c:order val="4"/>
          <c:tx>
            <c:strRef>
              <c:f>分析圖!$C$9:$D$9</c:f>
              <c:strCache>
                <c:ptCount val="1"/>
                <c:pt idx="0">
                  <c:v>Other 0</c:v>
                </c:pt>
              </c:strCache>
            </c:strRef>
          </c:tx>
          <c:invertIfNegative val="0"/>
          <c:cat>
            <c:strRef>
              <c:f>分析圖!$E$4:$M$4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分析圖!$E$9:$M$9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484032"/>
        <c:axId val="43641664"/>
      </c:barChart>
      <c:catAx>
        <c:axId val="93484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43641664"/>
        <c:crosses val="autoZero"/>
        <c:auto val="1"/>
        <c:lblAlgn val="ctr"/>
        <c:lblOffset val="100"/>
        <c:noMultiLvlLbl val="0"/>
      </c:catAx>
      <c:valAx>
        <c:axId val="4364166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34840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TW"/>
              <a:t>Learning Expectation after Workshop</a:t>
            </a:r>
            <a:endParaRPr lang="zh-TW" alt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分析圖!$C$69:$D$69</c:f>
              <c:strCache>
                <c:ptCount val="1"/>
                <c:pt idx="0">
                  <c:v>Club culture, operation rules and role’s responsibilities 6</c:v>
                </c:pt>
              </c:strCache>
            </c:strRef>
          </c:tx>
          <c:invertIfNegative val="0"/>
          <c:cat>
            <c:strRef>
              <c:f>分析圖!$E$68:$M$68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分析圖!$E$69:$M$69</c:f>
              <c:numCache>
                <c:formatCode>0%</c:formatCode>
                <c:ptCount val="5"/>
                <c:pt idx="0">
                  <c:v>0.54545454545454541</c:v>
                </c:pt>
                <c:pt idx="1">
                  <c:v>0.4</c:v>
                </c:pt>
                <c:pt idx="2">
                  <c:v>0.88888888888888884</c:v>
                </c:pt>
                <c:pt idx="3">
                  <c:v>0.57142857142857251</c:v>
                </c:pt>
                <c:pt idx="4">
                  <c:v>0.62500000000000089</c:v>
                </c:pt>
              </c:numCache>
            </c:numRef>
          </c:val>
        </c:ser>
        <c:ser>
          <c:idx val="1"/>
          <c:order val="1"/>
          <c:tx>
            <c:strRef>
              <c:f>分析圖!$C$70:$D$70</c:f>
              <c:strCache>
                <c:ptCount val="1"/>
                <c:pt idx="0">
                  <c:v>English Speaking 4</c:v>
                </c:pt>
              </c:strCache>
            </c:strRef>
          </c:tx>
          <c:invertIfNegative val="0"/>
          <c:cat>
            <c:strRef>
              <c:f>分析圖!$E$68:$M$68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分析圖!$E$70:$M$70</c:f>
              <c:numCache>
                <c:formatCode>0%</c:formatCode>
                <c:ptCount val="5"/>
                <c:pt idx="0">
                  <c:v>0.36363636363636381</c:v>
                </c:pt>
                <c:pt idx="1">
                  <c:v>0.8</c:v>
                </c:pt>
                <c:pt idx="2">
                  <c:v>0.55555555555555569</c:v>
                </c:pt>
                <c:pt idx="3">
                  <c:v>0.14285714285714313</c:v>
                </c:pt>
                <c:pt idx="4">
                  <c:v>0.43750000000000039</c:v>
                </c:pt>
              </c:numCache>
            </c:numRef>
          </c:val>
        </c:ser>
        <c:ser>
          <c:idx val="2"/>
          <c:order val="2"/>
          <c:tx>
            <c:strRef>
              <c:f>分析圖!$C$71:$D$71</c:f>
              <c:strCache>
                <c:ptCount val="1"/>
                <c:pt idx="0">
                  <c:v>English Listening and Feed Back 5</c:v>
                </c:pt>
              </c:strCache>
            </c:strRef>
          </c:tx>
          <c:invertIfNegative val="0"/>
          <c:cat>
            <c:strRef>
              <c:f>分析圖!$E$68:$M$68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分析圖!$E$71:$M$71</c:f>
              <c:numCache>
                <c:formatCode>0%</c:formatCode>
                <c:ptCount val="5"/>
                <c:pt idx="0">
                  <c:v>0.45454545454545453</c:v>
                </c:pt>
                <c:pt idx="1">
                  <c:v>0.4</c:v>
                </c:pt>
                <c:pt idx="2">
                  <c:v>0.66666666666666663</c:v>
                </c:pt>
                <c:pt idx="3">
                  <c:v>0.42857142857142855</c:v>
                </c:pt>
                <c:pt idx="4">
                  <c:v>0.5</c:v>
                </c:pt>
              </c:numCache>
            </c:numRef>
          </c:val>
        </c:ser>
        <c:ser>
          <c:idx val="3"/>
          <c:order val="3"/>
          <c:tx>
            <c:strRef>
              <c:f>分析圖!$C$72:$D$72</c:f>
              <c:strCache>
                <c:ptCount val="1"/>
                <c:pt idx="0">
                  <c:v>Team Work 2</c:v>
                </c:pt>
              </c:strCache>
            </c:strRef>
          </c:tx>
          <c:invertIfNegative val="0"/>
          <c:cat>
            <c:strRef>
              <c:f>分析圖!$E$68:$M$68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分析圖!$E$72:$M$72</c:f>
              <c:numCache>
                <c:formatCode>0%</c:formatCode>
                <c:ptCount val="5"/>
                <c:pt idx="0">
                  <c:v>0.18181818181818213</c:v>
                </c:pt>
                <c:pt idx="1">
                  <c:v>0.60000000000000064</c:v>
                </c:pt>
                <c:pt idx="2">
                  <c:v>0.77777777777777868</c:v>
                </c:pt>
                <c:pt idx="3">
                  <c:v>0.28571428571428625</c:v>
                </c:pt>
                <c:pt idx="4">
                  <c:v>0.43750000000000039</c:v>
                </c:pt>
              </c:numCache>
            </c:numRef>
          </c:val>
        </c:ser>
        <c:ser>
          <c:idx val="4"/>
          <c:order val="4"/>
          <c:tx>
            <c:strRef>
              <c:f>分析圖!$C$73:$D$73</c:f>
              <c:strCache>
                <c:ptCount val="1"/>
                <c:pt idx="0">
                  <c:v>Others  0</c:v>
                </c:pt>
              </c:strCache>
            </c:strRef>
          </c:tx>
          <c:invertIfNegative val="0"/>
          <c:cat>
            <c:strRef>
              <c:f>分析圖!$E$68:$M$68</c:f>
              <c:strCache>
                <c:ptCount val="5"/>
                <c:pt idx="0">
                  <c:v>PECL(11)</c:v>
                </c:pt>
                <c:pt idx="1">
                  <c:v>Innovative(5)</c:v>
                </c:pt>
                <c:pt idx="2">
                  <c:v>U-SWOT(9)</c:v>
                </c:pt>
                <c:pt idx="3">
                  <c:v>CECI(7)</c:v>
                </c:pt>
                <c:pt idx="4">
                  <c:v>Area (32)</c:v>
                </c:pt>
              </c:strCache>
            </c:strRef>
          </c:cat>
          <c:val>
            <c:numRef>
              <c:f>分析圖!$E$73:$M$73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0.14285714285714313</c:v>
                </c:pt>
                <c:pt idx="4">
                  <c:v>3.125E-2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486080"/>
        <c:axId val="43643392"/>
      </c:barChart>
      <c:catAx>
        <c:axId val="93486080"/>
        <c:scaling>
          <c:orientation val="minMax"/>
        </c:scaling>
        <c:delete val="0"/>
        <c:axPos val="b"/>
        <c:majorTickMark val="none"/>
        <c:minorTickMark val="none"/>
        <c:tickLblPos val="nextTo"/>
        <c:crossAx val="43643392"/>
        <c:crosses val="autoZero"/>
        <c:auto val="1"/>
        <c:lblAlgn val="ctr"/>
        <c:lblOffset val="100"/>
        <c:noMultiLvlLbl val="0"/>
      </c:catAx>
      <c:valAx>
        <c:axId val="436433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34860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F36D8-BC4F-470B-8D88-9565EAF532A3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0E7C3-6311-459F-A321-E53FF43A66A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4656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196D-CE32-462D-AB96-9BF2A81EE12F}" type="datetimeFigureOut">
              <a:rPr lang="zh-TW" altLang="en-US" smtClean="0"/>
              <a:pPr/>
              <a:t>2015/2/3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0952-8568-434F-B4C2-DF02F28CF9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Quality Meeting Conduction </a:t>
            </a:r>
            <a:br>
              <a:rPr lang="en-US" dirty="0" smtClean="0"/>
            </a:br>
            <a:r>
              <a:rPr lang="zh-TW" altLang="en-US" b="1" dirty="0" smtClean="0"/>
              <a:t>優質的會議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57290" y="4071942"/>
            <a:ext cx="6400800" cy="12573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Presented by Joe Chang (</a:t>
            </a:r>
            <a:r>
              <a:rPr lang="zh-TW" altLang="en-US" b="1" dirty="0" smtClean="0">
                <a:solidFill>
                  <a:schemeClr val="tx1"/>
                </a:solidFill>
              </a:rPr>
              <a:t>張欽豐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C3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en-US" altLang="zh-TW" dirty="0" smtClean="0">
                <a:solidFill>
                  <a:schemeClr val="tx1"/>
                </a:solidFill>
              </a:rPr>
              <a:t>Assist Governor of Education</a:t>
            </a:r>
          </a:p>
          <a:p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/>
          <p:nvPr/>
        </p:nvGraphicFramePr>
        <p:xfrm>
          <a:off x="785786" y="642918"/>
          <a:ext cx="807249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altLang="zh-TW" dirty="0" smtClean="0"/>
              <a:t>Reasons to Join Toastmasters</a:t>
            </a:r>
            <a:br>
              <a:rPr lang="en-US" altLang="zh-TW" dirty="0" smtClean="0"/>
            </a:br>
            <a:r>
              <a:rPr lang="zh-TW" altLang="en-US" b="1" dirty="0" smtClean="0"/>
              <a:t>自己知道的我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TW" b="1" dirty="0" smtClean="0"/>
              <a:t>B</a:t>
            </a:r>
            <a:r>
              <a:rPr lang="en-US" b="1" dirty="0" smtClean="0"/>
              <a:t>ecome a </a:t>
            </a:r>
            <a:r>
              <a:rPr lang="en-US" altLang="zh-TW" b="1" dirty="0" smtClean="0"/>
              <a:t>B</a:t>
            </a:r>
            <a:r>
              <a:rPr lang="en-US" b="1" dirty="0" smtClean="0"/>
              <a:t>etter </a:t>
            </a:r>
            <a:r>
              <a:rPr lang="en-US" altLang="zh-TW" b="1" dirty="0" smtClean="0"/>
              <a:t>S</a:t>
            </a:r>
            <a:r>
              <a:rPr lang="en-US" b="1" dirty="0" smtClean="0"/>
              <a:t>peaker</a:t>
            </a:r>
          </a:p>
          <a:p>
            <a:r>
              <a:rPr lang="en-US" altLang="zh-TW" b="1" dirty="0" smtClean="0"/>
              <a:t>B</a:t>
            </a:r>
            <a:r>
              <a:rPr lang="en-US" b="1" dirty="0" smtClean="0"/>
              <a:t>ecome a </a:t>
            </a:r>
            <a:r>
              <a:rPr lang="en-US" altLang="zh-TW" b="1" dirty="0" smtClean="0"/>
              <a:t>B</a:t>
            </a:r>
            <a:r>
              <a:rPr lang="en-US" b="1" dirty="0" smtClean="0"/>
              <a:t>etter </a:t>
            </a:r>
            <a:r>
              <a:rPr lang="en-US" altLang="zh-TW" b="1" dirty="0" smtClean="0"/>
              <a:t>L</a:t>
            </a:r>
            <a:r>
              <a:rPr lang="en-US" b="1" dirty="0" smtClean="0"/>
              <a:t>istener</a:t>
            </a:r>
          </a:p>
          <a:p>
            <a:r>
              <a:rPr lang="en-US" altLang="zh-TW" b="1" dirty="0" smtClean="0"/>
              <a:t>D</a:t>
            </a:r>
            <a:r>
              <a:rPr lang="en-US" b="1" dirty="0" smtClean="0"/>
              <a:t>evelop </a:t>
            </a:r>
            <a:r>
              <a:rPr lang="en-US" altLang="zh-TW" b="1" dirty="0" smtClean="0"/>
              <a:t>S</a:t>
            </a:r>
            <a:r>
              <a:rPr lang="en-US" b="1" dirty="0" smtClean="0"/>
              <a:t>tronger </a:t>
            </a:r>
            <a:r>
              <a:rPr lang="en-US" altLang="zh-TW" b="1" dirty="0" smtClean="0"/>
              <a:t>L</a:t>
            </a:r>
            <a:r>
              <a:rPr lang="en-US" b="1" dirty="0" smtClean="0"/>
              <a:t>eadership </a:t>
            </a:r>
            <a:r>
              <a:rPr lang="en-US" altLang="zh-TW" b="1" dirty="0" smtClean="0"/>
              <a:t>S</a:t>
            </a:r>
            <a:r>
              <a:rPr lang="en-US" b="1" dirty="0" smtClean="0"/>
              <a:t>kills</a:t>
            </a:r>
          </a:p>
          <a:p>
            <a:r>
              <a:rPr lang="en-US" altLang="zh-TW" b="1" dirty="0" smtClean="0"/>
              <a:t>I</a:t>
            </a:r>
            <a:r>
              <a:rPr lang="en-US" b="1" dirty="0" smtClean="0"/>
              <a:t>mprove </a:t>
            </a:r>
            <a:r>
              <a:rPr lang="en-US" altLang="zh-TW" b="1" dirty="0" smtClean="0"/>
              <a:t>J</a:t>
            </a:r>
            <a:r>
              <a:rPr lang="en-US" b="1" dirty="0" smtClean="0"/>
              <a:t>ob </a:t>
            </a:r>
            <a:r>
              <a:rPr lang="en-US" altLang="zh-TW" b="1" dirty="0" smtClean="0"/>
              <a:t>I</a:t>
            </a:r>
            <a:r>
              <a:rPr lang="en-US" b="1" dirty="0" smtClean="0"/>
              <a:t>nterview </a:t>
            </a:r>
            <a:r>
              <a:rPr lang="en-US" altLang="zh-TW" b="1" dirty="0" smtClean="0"/>
              <a:t>S</a:t>
            </a:r>
            <a:r>
              <a:rPr lang="en-US" b="1" dirty="0" smtClean="0"/>
              <a:t>kills</a:t>
            </a:r>
          </a:p>
          <a:p>
            <a:r>
              <a:rPr lang="en-US" altLang="zh-TW" b="1" dirty="0" smtClean="0"/>
              <a:t>H</a:t>
            </a:r>
            <a:r>
              <a:rPr lang="en-US" b="1" dirty="0" smtClean="0"/>
              <a:t>elp </a:t>
            </a:r>
            <a:r>
              <a:rPr lang="en-US" altLang="zh-TW" b="1" dirty="0" smtClean="0"/>
              <a:t>Y</a:t>
            </a:r>
            <a:r>
              <a:rPr lang="en-US" b="1" dirty="0" smtClean="0"/>
              <a:t>ou </a:t>
            </a:r>
            <a:r>
              <a:rPr lang="en-US" altLang="zh-TW" b="1" dirty="0" smtClean="0"/>
              <a:t>T</a:t>
            </a:r>
            <a:r>
              <a:rPr lang="en-US" b="1" dirty="0" smtClean="0"/>
              <a:t>hink on </a:t>
            </a:r>
            <a:r>
              <a:rPr lang="en-US" altLang="zh-TW" b="1" dirty="0" smtClean="0"/>
              <a:t>Y</a:t>
            </a:r>
            <a:r>
              <a:rPr lang="en-US" b="1" dirty="0" smtClean="0"/>
              <a:t>our </a:t>
            </a:r>
            <a:r>
              <a:rPr lang="en-US" altLang="zh-TW" b="1" dirty="0" smtClean="0"/>
              <a:t>F</a:t>
            </a:r>
            <a:r>
              <a:rPr lang="en-US" b="1" dirty="0" smtClean="0"/>
              <a:t>eet</a:t>
            </a:r>
          </a:p>
          <a:p>
            <a:r>
              <a:rPr lang="en-US" altLang="zh-TW" b="1" dirty="0" smtClean="0"/>
              <a:t>E</a:t>
            </a:r>
            <a:r>
              <a:rPr lang="en-US" b="1" dirty="0" smtClean="0"/>
              <a:t>xpand </a:t>
            </a:r>
            <a:r>
              <a:rPr lang="en-US" altLang="zh-TW" b="1" dirty="0" smtClean="0"/>
              <a:t>Y</a:t>
            </a:r>
            <a:r>
              <a:rPr lang="en-US" b="1" dirty="0" smtClean="0"/>
              <a:t>our </a:t>
            </a:r>
            <a:r>
              <a:rPr lang="en-US" altLang="zh-TW" b="1" dirty="0" smtClean="0"/>
              <a:t>N</a:t>
            </a:r>
            <a:r>
              <a:rPr lang="en-US" b="1" dirty="0" smtClean="0"/>
              <a:t>etwork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圖表 3"/>
          <p:cNvGraphicFramePr/>
          <p:nvPr/>
        </p:nvGraphicFramePr>
        <p:xfrm>
          <a:off x="285720" y="214290"/>
          <a:ext cx="864399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Why Toastmasters Move Out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zh-TW" b="1" dirty="0" smtClean="0"/>
              <a:t>Challenging N</a:t>
            </a:r>
            <a:r>
              <a:rPr lang="en-US" b="1" dirty="0" smtClean="0"/>
              <a:t>o Longer Exists</a:t>
            </a:r>
            <a:endParaRPr lang="zh-TW" altLang="en-US" dirty="0" smtClean="0"/>
          </a:p>
          <a:p>
            <a:r>
              <a:rPr lang="en-US" b="1" dirty="0" smtClean="0"/>
              <a:t>Same Feedback While Delivering Speech.</a:t>
            </a:r>
            <a:endParaRPr lang="zh-TW" altLang="en-US" dirty="0" smtClean="0"/>
          </a:p>
          <a:p>
            <a:r>
              <a:rPr lang="en-US" b="1" dirty="0" smtClean="0"/>
              <a:t>Terrible Speech But Great Feedback.</a:t>
            </a:r>
            <a:endParaRPr lang="zh-TW" alt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TW" b="1" dirty="0" smtClean="0"/>
              <a:t>Too much Focus on S</a:t>
            </a:r>
            <a:r>
              <a:rPr lang="en-US" b="1" dirty="0" smtClean="0"/>
              <a:t>kills </a:t>
            </a:r>
          </a:p>
          <a:p>
            <a:pPr marL="742950" lvl="2" indent="-342900"/>
            <a:r>
              <a:rPr lang="en-US" altLang="zh-TW" sz="2800" b="1" dirty="0" smtClean="0"/>
              <a:t>Too little emphasis on content of speech</a:t>
            </a:r>
            <a:endParaRPr lang="zh-TW" altLang="en-US" sz="2800" b="1" dirty="0" smtClean="0"/>
          </a:p>
          <a:p>
            <a:r>
              <a:rPr lang="en-US" altLang="zh-TW" b="1" dirty="0" smtClean="0"/>
              <a:t>Cannot Fit the Reality</a:t>
            </a:r>
          </a:p>
          <a:p>
            <a:r>
              <a:rPr lang="en-US" altLang="zh-TW" b="1" dirty="0" smtClean="0"/>
              <a:t>Job Change or Moving</a:t>
            </a:r>
            <a:endParaRPr lang="zh-TW" altLang="en-US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會議準備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0"/>
            <a:ext cx="32575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4000504"/>
            <a:ext cx="3000396" cy="2511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000240"/>
            <a:ext cx="378109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85804" y="857232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7700"/>
                <a:gridCol w="1000132"/>
                <a:gridCol w="1500198"/>
                <a:gridCol w="1071570"/>
              </a:tblGrid>
              <a:tr h="320040">
                <a:tc rowSpan="2">
                  <a:txBody>
                    <a:bodyPr/>
                    <a:lstStyle/>
                    <a:p>
                      <a:r>
                        <a:rPr lang="en-US" altLang="zh-TW" sz="2400" dirty="0" smtClean="0"/>
                        <a:t>Role</a:t>
                      </a:r>
                      <a:endParaRPr lang="zh-TW" alt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No.  Of Assignment</a:t>
                      </a:r>
                      <a:endParaRPr lang="zh-TW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</a:tr>
              <a:tr h="320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Original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Compromise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Compact</a:t>
                      </a:r>
                      <a:endParaRPr lang="zh-TW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SAA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TME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Helpers </a:t>
                      </a:r>
                      <a:r>
                        <a:rPr lang="en-US" altLang="zh-TW" sz="1800" dirty="0" smtClean="0"/>
                        <a:t>(Timer/Ah Counter/</a:t>
                      </a:r>
                      <a:r>
                        <a:rPr lang="en-US" altLang="zh-TW" sz="1800" baseline="0" dirty="0" smtClean="0"/>
                        <a:t>Vote Counter)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Table Topic Session Master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Prepared Speech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Variety Session Master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General Evaluator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IE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Language</a:t>
                      </a:r>
                      <a:r>
                        <a:rPr lang="en-US" altLang="zh-TW" sz="2400" baseline="0" dirty="0" smtClean="0"/>
                        <a:t> Evaluator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Sub-Total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12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10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Minimum</a:t>
                      </a:r>
                      <a:r>
                        <a:rPr lang="en-US" altLang="zh-TW" sz="2400" baseline="0" dirty="0" smtClean="0"/>
                        <a:t> Attendant Members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10~11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8~9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6~7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57158" y="191136"/>
            <a:ext cx="8429652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/>
              <a:t>Minimum Assignments For </a:t>
            </a:r>
            <a:r>
              <a:rPr lang="en-US" sz="2800" b="1" dirty="0" smtClean="0"/>
              <a:t>Quality Meeting Conduction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會議進行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例會環境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應該 </a:t>
            </a:r>
            <a:r>
              <a:rPr lang="en-US" altLang="zh-TW" dirty="0" smtClean="0"/>
              <a:t>(Must)</a:t>
            </a:r>
          </a:p>
          <a:p>
            <a:pPr lvl="1"/>
            <a:r>
              <a:rPr lang="zh-TW" altLang="en-US" dirty="0" smtClean="0"/>
              <a:t>友善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有趣</a:t>
            </a:r>
            <a:endParaRPr lang="en-US" altLang="zh-TW" dirty="0" smtClean="0"/>
          </a:p>
          <a:p>
            <a:pPr lvl="1"/>
            <a:r>
              <a:rPr lang="zh-TW" altLang="en-US" dirty="0"/>
              <a:t>值得</a:t>
            </a:r>
            <a:r>
              <a:rPr lang="zh-TW" altLang="en-US" dirty="0" smtClean="0"/>
              <a:t>學習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妥善準備會議佈置</a:t>
            </a:r>
            <a:endParaRPr lang="en-US" altLang="zh-TW" dirty="0" smtClean="0"/>
          </a:p>
          <a:p>
            <a:r>
              <a:rPr lang="en-US" altLang="zh-TW" dirty="0" smtClean="0"/>
              <a:t>Must Not</a:t>
            </a:r>
          </a:p>
          <a:p>
            <a:pPr lvl="1"/>
            <a:r>
              <a:rPr lang="zh-TW" altLang="en-US" dirty="0" smtClean="0"/>
              <a:t>凌亂無組織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無人招呼或引導 </a:t>
            </a:r>
            <a:r>
              <a:rPr lang="en-US" altLang="zh-TW" dirty="0" smtClean="0"/>
              <a:t>Guest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議程順序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Regular Meeting</a:t>
            </a:r>
          </a:p>
          <a:p>
            <a:pPr lvl="1"/>
            <a:r>
              <a:rPr lang="en-US" altLang="zh-TW" dirty="0" smtClean="0"/>
              <a:t>Greeting &amp; Introduction</a:t>
            </a:r>
            <a:endParaRPr lang="en-US" dirty="0" smtClean="0"/>
          </a:p>
          <a:p>
            <a:pPr lvl="1"/>
            <a:r>
              <a:rPr lang="en-US" dirty="0" smtClean="0"/>
              <a:t>The Joke</a:t>
            </a:r>
            <a:r>
              <a:rPr lang="zh-TW" altLang="en-US" dirty="0" smtClean="0"/>
              <a:t> </a:t>
            </a:r>
            <a:r>
              <a:rPr lang="en-US" dirty="0" smtClean="0"/>
              <a:t>／</a:t>
            </a:r>
            <a:r>
              <a:rPr lang="zh-TW" altLang="en-US" dirty="0" smtClean="0"/>
              <a:t> </a:t>
            </a:r>
            <a:r>
              <a:rPr lang="en-US" dirty="0" smtClean="0"/>
              <a:t>Variety Session</a:t>
            </a:r>
          </a:p>
          <a:p>
            <a:pPr lvl="1"/>
            <a:r>
              <a:rPr lang="en-US" dirty="0" smtClean="0"/>
              <a:t>The Prepared Speech</a:t>
            </a:r>
          </a:p>
          <a:p>
            <a:pPr lvl="1"/>
            <a:r>
              <a:rPr lang="en-US" dirty="0" smtClean="0"/>
              <a:t>The Table Topic Session</a:t>
            </a:r>
          </a:p>
          <a:p>
            <a:pPr lvl="1"/>
            <a:r>
              <a:rPr lang="en-US" dirty="0" smtClean="0"/>
              <a:t>The Evaluation Session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國際非營利組織比較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500034" y="2143116"/>
          <a:ext cx="822960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1000132"/>
                <a:gridCol w="1528802"/>
                <a:gridCol w="1471594"/>
                <a:gridCol w="2686041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組織</a:t>
                      </a:r>
                      <a:endParaRPr lang="zh-TW" alt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創會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會員</a:t>
                      </a:r>
                      <a:r>
                        <a:rPr lang="en-US" altLang="zh-TW" sz="2800" dirty="0" smtClean="0"/>
                        <a:t>(</a:t>
                      </a:r>
                      <a:r>
                        <a:rPr lang="zh-TW" altLang="en-US" sz="2800" dirty="0" smtClean="0"/>
                        <a:t>萬</a:t>
                      </a:r>
                      <a:r>
                        <a:rPr lang="en-US" altLang="zh-TW" sz="2800" dirty="0" smtClean="0"/>
                        <a:t>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例會</a:t>
                      </a:r>
                      <a:r>
                        <a:rPr lang="en-US" altLang="zh-TW" sz="2800" dirty="0" smtClean="0"/>
                        <a:t>/</a:t>
                      </a:r>
                      <a:r>
                        <a:rPr lang="zh-TW" altLang="en-US" sz="2800" dirty="0" smtClean="0"/>
                        <a:t>月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類型</a:t>
                      </a:r>
                      <a:endParaRPr lang="zh-TW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/>
                        <a:t>獅子會</a:t>
                      </a:r>
                      <a:endParaRPr lang="en-US" altLang="zh-TW" sz="3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1917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130</a:t>
                      </a:r>
                      <a:endParaRPr lang="zh-TW" altLang="en-US" sz="2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4</a:t>
                      </a:r>
                      <a:r>
                        <a:rPr lang="zh-TW" altLang="en-US" sz="2800" dirty="0" smtClean="0"/>
                        <a:t>次</a:t>
                      </a:r>
                      <a:endParaRPr lang="zh-TW" altLang="en-US" sz="2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公益及社區服務</a:t>
                      </a:r>
                      <a:endParaRPr lang="zh-TW" alt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/>
                        <a:t>同濟會</a:t>
                      </a:r>
                      <a:endParaRPr lang="en-US" altLang="zh-TW" sz="3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1915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60</a:t>
                      </a:r>
                      <a:endParaRPr lang="zh-TW" altLang="en-US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800" b="1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 smtClean="0"/>
                        <a:t>扶輪社</a:t>
                      </a:r>
                      <a:endParaRPr lang="en-US" altLang="zh-TW" sz="3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1905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122</a:t>
                      </a:r>
                      <a:endParaRPr lang="zh-TW" altLang="en-US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b="1" dirty="0" smtClean="0"/>
                        <a:t>演講會</a:t>
                      </a:r>
                      <a:endParaRPr lang="en-US" altLang="zh-TW" sz="32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1924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</a:t>
                      </a:r>
                      <a:r>
                        <a:rPr lang="zh-TW" altLang="en-US" sz="2800" dirty="0" smtClean="0"/>
                        <a:t>次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學習型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en-US" altLang="zh-TW" sz="2800" dirty="0" smtClean="0"/>
                        <a:t>21.4</a:t>
                      </a:r>
                      <a:r>
                        <a:rPr lang="zh-TW" altLang="en-US" sz="2800" dirty="0" smtClean="0"/>
                        <a:t>人</a:t>
                      </a:r>
                      <a:r>
                        <a:rPr lang="en-US" altLang="zh-TW" sz="2800" dirty="0" smtClean="0"/>
                        <a:t>/Club</a:t>
                      </a:r>
                      <a:endParaRPr lang="zh-TW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Meeting Theme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應該 </a:t>
            </a:r>
            <a:r>
              <a:rPr lang="en-US" altLang="zh-TW" dirty="0" smtClean="0"/>
              <a:t>(Must)</a:t>
            </a:r>
          </a:p>
          <a:p>
            <a:pPr lvl="1"/>
            <a:r>
              <a:rPr lang="zh-TW" altLang="en-US" dirty="0" smtClean="0"/>
              <a:t>大家熟悉、關心或有興趣的主題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易懂、容易發揮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避免 </a:t>
            </a:r>
            <a:r>
              <a:rPr lang="en-US" altLang="zh-TW" dirty="0" smtClean="0"/>
              <a:t>(Must Not)</a:t>
            </a:r>
          </a:p>
          <a:p>
            <a:pPr lvl="1"/>
            <a:r>
              <a:rPr lang="en-US" altLang="zh-TW" dirty="0" smtClean="0"/>
              <a:t>Political, Sex Relevant, Religious Issues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zh-TW" altLang="en-US" dirty="0" smtClean="0"/>
              <a:t>會議主題的功能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Functions of Meeting Themes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議程轉換 </a:t>
            </a:r>
            <a:r>
              <a:rPr lang="en-US" altLang="zh-TW" dirty="0" smtClean="0"/>
              <a:t>(Transition)</a:t>
            </a:r>
          </a:p>
          <a:p>
            <a:r>
              <a:rPr lang="zh-TW" altLang="en-US" dirty="0" smtClean="0"/>
              <a:t>介紹 </a:t>
            </a:r>
            <a:r>
              <a:rPr lang="en-US" altLang="zh-TW" dirty="0" smtClean="0"/>
              <a:t>(Introduction)</a:t>
            </a:r>
          </a:p>
          <a:p>
            <a:r>
              <a:rPr lang="zh-TW" altLang="en-US" dirty="0" smtClean="0"/>
              <a:t>桌邊話題 </a:t>
            </a:r>
            <a:r>
              <a:rPr lang="en-US" altLang="zh-TW" dirty="0" smtClean="0"/>
              <a:t>(Table Topics)</a:t>
            </a:r>
          </a:p>
          <a:p>
            <a:r>
              <a:rPr lang="zh-TW" altLang="en-US" dirty="0" smtClean="0"/>
              <a:t>連結每日一詞，貫穿會議</a:t>
            </a:r>
            <a:r>
              <a:rPr lang="en-US" altLang="zh-TW" dirty="0" smtClean="0"/>
              <a:t>Word of the day (provide meeting theme to grammarian for word of the day)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每日一詞 </a:t>
            </a:r>
            <a:r>
              <a:rPr lang="en-US" altLang="zh-TW" dirty="0" smtClean="0"/>
              <a:t>(Words of the Day)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b="1" dirty="0" smtClean="0"/>
              <a:t>增加字彙 </a:t>
            </a:r>
            <a:r>
              <a:rPr lang="en-US" altLang="zh-TW" b="1" dirty="0" smtClean="0"/>
              <a:t>(</a:t>
            </a:r>
            <a:r>
              <a:rPr lang="en-US" b="1" dirty="0" smtClean="0"/>
              <a:t>Enrich vocabularies</a:t>
            </a:r>
            <a:r>
              <a:rPr lang="en-US" altLang="zh-TW" b="1" dirty="0" smtClean="0"/>
              <a:t>)</a:t>
            </a:r>
            <a:endParaRPr lang="en-US" b="1" dirty="0" smtClean="0"/>
          </a:p>
          <a:p>
            <a:r>
              <a:rPr lang="zh-TW" altLang="en-US" dirty="0" smtClean="0"/>
              <a:t>由語言評論員提供</a:t>
            </a:r>
            <a:endParaRPr lang="en-US" altLang="zh-TW" dirty="0" smtClean="0"/>
          </a:p>
          <a:p>
            <a:r>
              <a:rPr lang="zh-TW" altLang="en-US" dirty="0" smtClean="0"/>
              <a:t>每日一詞</a:t>
            </a:r>
            <a:r>
              <a:rPr lang="en-US" altLang="zh-TW" dirty="0" smtClean="0"/>
              <a:t>- </a:t>
            </a:r>
            <a:r>
              <a:rPr lang="zh-TW" altLang="en-US" dirty="0" smtClean="0"/>
              <a:t>書寫於會議室前側：意義、正確發音 及 用法</a:t>
            </a:r>
            <a:endParaRPr lang="en-US" altLang="zh-TW" dirty="0" smtClean="0"/>
          </a:p>
          <a:p>
            <a:r>
              <a:rPr lang="zh-TW" altLang="en-US" dirty="0" smtClean="0"/>
              <a:t>連結 會議主題，鼓勵大家使用</a:t>
            </a:r>
            <a:endParaRPr lang="en-US" b="1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Example of Word of the Day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Word of the Day : </a:t>
            </a:r>
            <a:r>
              <a:rPr lang="en-US" b="1" dirty="0" smtClean="0"/>
              <a:t>Device </a:t>
            </a:r>
            <a:r>
              <a:rPr lang="en-US" dirty="0" smtClean="0"/>
              <a:t> /</a:t>
            </a:r>
            <a:r>
              <a:rPr lang="en-US" dirty="0" err="1" smtClean="0"/>
              <a:t>dɪˈvʌɪs</a:t>
            </a:r>
            <a:r>
              <a:rPr lang="en-US" dirty="0" smtClean="0"/>
              <a:t>/ </a:t>
            </a:r>
          </a:p>
          <a:p>
            <a:r>
              <a:rPr lang="en-US" b="1" dirty="0" smtClean="0"/>
              <a:t>noun</a:t>
            </a:r>
          </a:p>
          <a:p>
            <a:pPr lvl="1"/>
            <a:r>
              <a:rPr lang="en-US" dirty="0" smtClean="0"/>
              <a:t>A thing made or adapted for a particular  purpose, especially a piece of mechanical or electronic equipment</a:t>
            </a:r>
          </a:p>
          <a:p>
            <a:pPr lvl="1"/>
            <a:r>
              <a:rPr lang="en-US" altLang="zh-TW" dirty="0" smtClean="0"/>
              <a:t>…</a:t>
            </a:r>
          </a:p>
          <a:p>
            <a:r>
              <a:rPr lang="en-US" altLang="zh-TW" dirty="0" smtClean="0"/>
              <a:t>Example</a:t>
            </a:r>
          </a:p>
          <a:p>
            <a:pPr lvl="1"/>
            <a:r>
              <a:rPr lang="en-US" dirty="0" smtClean="0"/>
              <a:t>Such articles include electronic devices, dust handling equipment and notebook computer enclosures.</a:t>
            </a:r>
          </a:p>
          <a:p>
            <a:pPr lvl="1"/>
            <a:r>
              <a:rPr lang="en-US" altLang="zh-TW" dirty="0" smtClean="0"/>
              <a:t>…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TME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應該 </a:t>
            </a:r>
            <a:r>
              <a:rPr lang="en-US" altLang="zh-TW" dirty="0" smtClean="0"/>
              <a:t>(Must)</a:t>
            </a:r>
          </a:p>
          <a:p>
            <a:pPr lvl="1"/>
            <a:r>
              <a:rPr lang="zh-TW" altLang="en-US" dirty="0" smtClean="0"/>
              <a:t>介紹 </a:t>
            </a:r>
            <a:r>
              <a:rPr lang="en-US" altLang="zh-TW" dirty="0" smtClean="0"/>
              <a:t>Toastmasters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Values </a:t>
            </a:r>
            <a:r>
              <a:rPr lang="zh-TW" altLang="en-US" dirty="0" smtClean="0"/>
              <a:t>及體驗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節目介紹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Helpers / Session Masters / Speakers </a:t>
            </a:r>
            <a:r>
              <a:rPr lang="zh-TW" altLang="en-US" dirty="0" smtClean="0"/>
              <a:t>引言及介紹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Sessions </a:t>
            </a:r>
            <a:r>
              <a:rPr lang="zh-TW" altLang="en-US" dirty="0" smtClean="0"/>
              <a:t>間的引導及轉折</a:t>
            </a:r>
            <a:endParaRPr lang="en-US" altLang="zh-TW" dirty="0" smtClean="0"/>
          </a:p>
          <a:p>
            <a:r>
              <a:rPr lang="zh-TW" altLang="en-US" dirty="0" smtClean="0"/>
              <a:t>避免 </a:t>
            </a:r>
            <a:r>
              <a:rPr lang="en-US" altLang="zh-TW" dirty="0" smtClean="0"/>
              <a:t>(Must Not)</a:t>
            </a:r>
          </a:p>
          <a:p>
            <a:pPr lvl="1"/>
            <a:r>
              <a:rPr lang="zh-TW" altLang="en-US" dirty="0" smtClean="0"/>
              <a:t>臨時 </a:t>
            </a:r>
            <a:r>
              <a:rPr lang="en-US" altLang="zh-TW" dirty="0" smtClean="0"/>
              <a:t>Interview</a:t>
            </a:r>
          </a:p>
          <a:p>
            <a:pPr lvl="1"/>
            <a:r>
              <a:rPr lang="zh-TW" altLang="en-US" dirty="0" smtClean="0"/>
              <a:t>搶 參予者的光彩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時間失控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Joke／Variety Session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Session master arouses to speak joke or play games, brings relaxing  atmosphere for the  meeting. Members and guests all take part in.</a:t>
            </a:r>
          </a:p>
          <a:p>
            <a:r>
              <a:rPr lang="zh-TW" altLang="en-US" dirty="0" smtClean="0"/>
              <a:t>笑話或遊戲</a:t>
            </a:r>
            <a:r>
              <a:rPr lang="en-US" altLang="zh-TW" dirty="0" smtClean="0"/>
              <a:t>(Joke</a:t>
            </a:r>
            <a:r>
              <a:rPr lang="zh-TW" altLang="en-US" dirty="0" smtClean="0"/>
              <a:t>／</a:t>
            </a:r>
            <a:r>
              <a:rPr lang="en-US" altLang="zh-TW" dirty="0" smtClean="0"/>
              <a:t>Variety Session)</a:t>
            </a:r>
            <a:r>
              <a:rPr lang="zh-TW" altLang="en-US" dirty="0" smtClean="0"/>
              <a:t>：由笑話或遊戲主持人帶動講笑話或是遊戲，為例會先帶來一些輕鬆的氣氛，會員或來賓皆可參加。</a:t>
            </a:r>
            <a:endParaRPr 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Table Topic Session Master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31995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/>
              <a:t>應該 </a:t>
            </a:r>
            <a:r>
              <a:rPr lang="en-US" altLang="zh-TW" dirty="0" smtClean="0"/>
              <a:t>(Must)</a:t>
            </a:r>
          </a:p>
          <a:p>
            <a:pPr lvl="1"/>
            <a:r>
              <a:rPr lang="en-US" altLang="zh-TW" dirty="0" smtClean="0"/>
              <a:t>Meeting Theme Relevant</a:t>
            </a:r>
          </a:p>
          <a:p>
            <a:pPr lvl="1"/>
            <a:r>
              <a:rPr lang="en-US" altLang="zh-TW" dirty="0" smtClean="0"/>
              <a:t>Question: Clear / Short / Easy to Reply</a:t>
            </a:r>
          </a:p>
          <a:p>
            <a:pPr lvl="1"/>
            <a:r>
              <a:rPr lang="en-US" altLang="zh-TW" dirty="0" smtClean="0"/>
              <a:t>Most Time Reserved for Speakers</a:t>
            </a:r>
          </a:p>
          <a:p>
            <a:r>
              <a:rPr lang="zh-TW" altLang="en-US" dirty="0" smtClean="0"/>
              <a:t>避免 </a:t>
            </a:r>
            <a:r>
              <a:rPr lang="en-US" altLang="zh-TW" dirty="0" smtClean="0"/>
              <a:t>(Must Not)</a:t>
            </a:r>
          </a:p>
          <a:p>
            <a:pPr lvl="1"/>
            <a:r>
              <a:rPr lang="en-US" altLang="zh-TW" dirty="0" smtClean="0"/>
              <a:t>Question: too much assumption</a:t>
            </a:r>
          </a:p>
          <a:p>
            <a:pPr lvl="1"/>
            <a:r>
              <a:rPr lang="en-US" altLang="zh-TW" dirty="0" smtClean="0"/>
              <a:t>Disturb or Embarrass Assigned  Speaker</a:t>
            </a:r>
          </a:p>
          <a:p>
            <a:pPr lvl="1"/>
            <a:r>
              <a:rPr lang="en-US" altLang="zh-TW" dirty="0" smtClean="0"/>
              <a:t>No Yes/No Question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zh-TW" altLang="en-US" dirty="0" smtClean="0"/>
              <a:t>應該 </a:t>
            </a:r>
            <a:r>
              <a:rPr lang="en-US" altLang="zh-TW" dirty="0" smtClean="0"/>
              <a:t>(Must)</a:t>
            </a:r>
          </a:p>
          <a:p>
            <a:pPr lvl="1"/>
            <a:r>
              <a:rPr lang="zh-TW" altLang="en-US" dirty="0" smtClean="0"/>
              <a:t>依照 </a:t>
            </a:r>
            <a:r>
              <a:rPr lang="en-US" altLang="zh-TW" dirty="0" smtClean="0"/>
              <a:t>Project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Objectives</a:t>
            </a:r>
            <a:r>
              <a:rPr lang="zh-TW" altLang="en-US" dirty="0" smtClean="0"/>
              <a:t> 評論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評論 至少有一點關於 演講內容的價值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已完成</a:t>
            </a:r>
            <a:r>
              <a:rPr lang="en-US" altLang="zh-TW" dirty="0" smtClean="0"/>
              <a:t>projects </a:t>
            </a:r>
            <a:r>
              <a:rPr lang="zh-TW" altLang="en-US" dirty="0" smtClean="0"/>
              <a:t>技巧可綜合於評論</a:t>
            </a:r>
            <a:endParaRPr lang="en-US" altLang="zh-TW" dirty="0" smtClean="0"/>
          </a:p>
          <a:p>
            <a:r>
              <a:rPr lang="zh-TW" altLang="en-US" dirty="0" smtClean="0"/>
              <a:t>避免 </a:t>
            </a:r>
            <a:r>
              <a:rPr lang="en-US" altLang="zh-TW" dirty="0" smtClean="0"/>
              <a:t>(Must Not)</a:t>
            </a:r>
          </a:p>
          <a:p>
            <a:pPr lvl="1"/>
            <a:r>
              <a:rPr lang="zh-TW" altLang="en-US" dirty="0" smtClean="0"/>
              <a:t>避免落於俗套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除了 示範比對</a:t>
            </a:r>
            <a:r>
              <a:rPr lang="en-US" altLang="zh-TW" dirty="0" smtClean="0"/>
              <a:t>,</a:t>
            </a:r>
            <a:r>
              <a:rPr lang="zh-TW" altLang="en-US" dirty="0" smtClean="0"/>
              <a:t> 不要重複 </a:t>
            </a:r>
            <a:r>
              <a:rPr lang="en-US" altLang="zh-TW" dirty="0" smtClean="0"/>
              <a:t>Speaker </a:t>
            </a:r>
            <a:r>
              <a:rPr lang="zh-TW" altLang="en-US" dirty="0" smtClean="0"/>
              <a:t>講詞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評論</a:t>
            </a:r>
            <a:r>
              <a:rPr lang="en-US" altLang="zh-TW" dirty="0" smtClean="0"/>
              <a:t>- </a:t>
            </a:r>
            <a:r>
              <a:rPr lang="zh-TW" altLang="en-US" dirty="0" smtClean="0"/>
              <a:t>勿將尚未做 </a:t>
            </a:r>
            <a:r>
              <a:rPr lang="en-US" altLang="zh-TW" dirty="0" smtClean="0"/>
              <a:t>projects </a:t>
            </a:r>
            <a:r>
              <a:rPr lang="zh-TW" altLang="en-US" dirty="0" smtClean="0"/>
              <a:t>的技巧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General Evaluator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應該 </a:t>
            </a:r>
            <a:r>
              <a:rPr lang="en-US" altLang="zh-TW" dirty="0" smtClean="0"/>
              <a:t>(Must)</a:t>
            </a:r>
          </a:p>
          <a:p>
            <a:pPr lvl="1"/>
            <a:r>
              <a:rPr lang="zh-TW" altLang="en-US" dirty="0" smtClean="0"/>
              <a:t>時間掌控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Session Masters </a:t>
            </a:r>
            <a:r>
              <a:rPr lang="zh-TW" altLang="en-US" dirty="0" smtClean="0"/>
              <a:t>的表現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會議的流程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Evaluator </a:t>
            </a:r>
            <a:r>
              <a:rPr lang="zh-TW" altLang="en-US" dirty="0" smtClean="0"/>
              <a:t>表現</a:t>
            </a:r>
            <a:endParaRPr lang="en-US" altLang="zh-TW" dirty="0" smtClean="0"/>
          </a:p>
          <a:p>
            <a:r>
              <a:rPr lang="zh-TW" altLang="en-US" dirty="0" smtClean="0"/>
              <a:t>避免 </a:t>
            </a:r>
            <a:r>
              <a:rPr lang="en-US" altLang="zh-TW" dirty="0" smtClean="0"/>
              <a:t>(Must Not)</a:t>
            </a:r>
          </a:p>
          <a:p>
            <a:pPr lvl="1"/>
            <a:r>
              <a:rPr lang="zh-TW" altLang="en-US" dirty="0" smtClean="0"/>
              <a:t>形式化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Language Evaluation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應該 </a:t>
            </a:r>
            <a:r>
              <a:rPr lang="en-US" altLang="zh-TW" dirty="0" smtClean="0"/>
              <a:t>(Must)</a:t>
            </a:r>
          </a:p>
          <a:p>
            <a:pPr lvl="1"/>
            <a:r>
              <a:rPr lang="zh-TW" altLang="en-US" dirty="0" smtClean="0"/>
              <a:t>好的用詞與文句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新的用詞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文法、用辭、拼音 錯誤指正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口語用辭 與 文章用辭的差別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祝 賀辭 </a:t>
            </a:r>
            <a:r>
              <a:rPr lang="en-US" altLang="zh-TW" dirty="0" smtClean="0"/>
              <a:t>(Toast)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“Toastmaster" was a popular term that referred to a person who gave toasts at banquets (</a:t>
            </a:r>
            <a:r>
              <a:rPr lang="zh-TW" altLang="en-US" dirty="0" smtClean="0"/>
              <a:t>宴會</a:t>
            </a:r>
            <a:r>
              <a:rPr lang="en-US" altLang="zh-TW" dirty="0" smtClean="0"/>
              <a:t>) </a:t>
            </a:r>
            <a:r>
              <a:rPr lang="en-US" dirty="0" smtClean="0"/>
              <a:t>and other occasions</a:t>
            </a:r>
          </a:p>
          <a:p>
            <a:pPr lvl="1"/>
            <a:r>
              <a:rPr lang="zh-TW" altLang="en-US" dirty="0" smtClean="0"/>
              <a:t>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時間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場合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語言</a:t>
            </a:r>
            <a:endParaRPr lang="zh-TW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對策</a:t>
            </a:r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zh-TW" altLang="en-US" dirty="0" smtClean="0"/>
              <a:t>提升能力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傳承制度 </a:t>
            </a:r>
            <a:r>
              <a:rPr lang="en-US" altLang="zh-TW" dirty="0" smtClean="0"/>
              <a:t>(Mentoring System)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sz="3600" dirty="0" smtClean="0"/>
              <a:t>功能</a:t>
            </a:r>
            <a:endParaRPr lang="en-US" altLang="zh-TW" sz="3600" dirty="0" smtClean="0"/>
          </a:p>
          <a:p>
            <a:endParaRPr lang="en-US" altLang="zh-TW" dirty="0" smtClean="0"/>
          </a:p>
          <a:p>
            <a:pPr lvl="1"/>
            <a:r>
              <a:rPr lang="zh-TW" altLang="en-US" sz="2800" dirty="0" smtClean="0"/>
              <a:t>俱樂部文化傳承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熟悉 會議規則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瞭解 會議角色的作為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演講價值與技巧</a:t>
            </a:r>
            <a:endParaRPr lang="en-US" altLang="zh-TW" sz="28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sz="3600" dirty="0" smtClean="0"/>
              <a:t>如何建立傳承制度</a:t>
            </a:r>
            <a:endParaRPr lang="en-US" altLang="zh-TW" sz="3600" dirty="0" smtClean="0"/>
          </a:p>
          <a:p>
            <a:endParaRPr lang="en-US" altLang="zh-TW" dirty="0" smtClean="0"/>
          </a:p>
          <a:p>
            <a:pPr lvl="1"/>
            <a:r>
              <a:rPr lang="zh-TW" altLang="en-US" sz="2800" dirty="0" smtClean="0"/>
              <a:t> </a:t>
            </a:r>
            <a:r>
              <a:rPr lang="en-US" altLang="zh-TW" sz="2800" dirty="0" smtClean="0"/>
              <a:t>“</a:t>
            </a:r>
            <a:r>
              <a:rPr lang="zh-TW" altLang="en-US" sz="2800" dirty="0" smtClean="0"/>
              <a:t>一對一</a:t>
            </a:r>
            <a:r>
              <a:rPr lang="en-US" altLang="zh-TW" sz="2800" dirty="0" smtClean="0"/>
              <a:t>”</a:t>
            </a:r>
            <a:r>
              <a:rPr lang="zh-TW" altLang="en-US" sz="2800" dirty="0" smtClean="0"/>
              <a:t> 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 </a:t>
            </a:r>
            <a:r>
              <a:rPr lang="en-US" altLang="zh-TW" sz="2800" dirty="0" smtClean="0"/>
              <a:t>“</a:t>
            </a:r>
            <a:r>
              <a:rPr lang="zh-TW" altLang="en-US" sz="2800" dirty="0" smtClean="0"/>
              <a:t>多對多</a:t>
            </a:r>
            <a:r>
              <a:rPr lang="en-US" altLang="zh-TW" sz="2800" dirty="0" smtClean="0"/>
              <a:t>”</a:t>
            </a:r>
          </a:p>
          <a:p>
            <a:pPr lvl="1"/>
            <a:r>
              <a:rPr lang="zh-TW" altLang="en-US" sz="2800" dirty="0" smtClean="0"/>
              <a:t> 場合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 形式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提升價值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會議整合</a:t>
            </a:r>
            <a:endParaRPr lang="en-US" altLang="zh-TW" dirty="0" smtClean="0"/>
          </a:p>
          <a:p>
            <a:r>
              <a:rPr lang="zh-TW" altLang="en-US" dirty="0" smtClean="0"/>
              <a:t>演講內容</a:t>
            </a:r>
            <a:endParaRPr lang="en-US" altLang="zh-TW" dirty="0" smtClean="0"/>
          </a:p>
          <a:p>
            <a:r>
              <a:rPr lang="zh-TW" altLang="en-US" dirty="0" smtClean="0"/>
              <a:t>評論中肯</a:t>
            </a:r>
            <a:endParaRPr lang="en-US" altLang="zh-TW" dirty="0" smtClean="0"/>
          </a:p>
          <a:p>
            <a:r>
              <a:rPr lang="zh-TW" altLang="en-US" dirty="0" smtClean="0"/>
              <a:t>事前準備</a:t>
            </a:r>
            <a:endParaRPr lang="en-US" altLang="zh-TW" dirty="0" smtClean="0"/>
          </a:p>
          <a:p>
            <a:r>
              <a:rPr lang="zh-TW" altLang="en-US" dirty="0" smtClean="0"/>
              <a:t>會員參予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例會的重要性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Importance of Regular Meeting</a:t>
            </a:r>
            <a:endParaRPr lang="zh-TW" altLang="en-US" dirty="0"/>
          </a:p>
        </p:txBody>
      </p:sp>
      <p:sp>
        <p:nvSpPr>
          <p:cNvPr id="4" name="流程圖: 程序 3"/>
          <p:cNvSpPr/>
          <p:nvPr/>
        </p:nvSpPr>
        <p:spPr>
          <a:xfrm>
            <a:off x="3375414" y="1500174"/>
            <a:ext cx="2464611" cy="1428760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Non-Member</a:t>
            </a:r>
          </a:p>
          <a:p>
            <a:pPr algn="ctr"/>
            <a:r>
              <a:rPr lang="zh-TW" altLang="en-US" sz="3200" b="1" dirty="0" smtClean="0">
                <a:solidFill>
                  <a:schemeClr val="tx1"/>
                </a:solidFill>
              </a:rPr>
              <a:t>非會員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流程圖: 決策 4"/>
          <p:cNvSpPr/>
          <p:nvPr/>
        </p:nvSpPr>
        <p:spPr>
          <a:xfrm>
            <a:off x="3143240" y="3500438"/>
            <a:ext cx="2928958" cy="1285884"/>
          </a:xfrm>
          <a:prstGeom prst="flowChartDecis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Worthy</a:t>
            </a:r>
          </a:p>
          <a:p>
            <a:pPr algn="ctr"/>
            <a:r>
              <a:rPr lang="zh-TW" altLang="en-US" sz="3200" b="1" dirty="0" smtClean="0">
                <a:solidFill>
                  <a:schemeClr val="tx1"/>
                </a:solidFill>
              </a:rPr>
              <a:t>值得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流程圖: 程序 6"/>
          <p:cNvSpPr/>
          <p:nvPr/>
        </p:nvSpPr>
        <p:spPr>
          <a:xfrm>
            <a:off x="3178959" y="5286388"/>
            <a:ext cx="2857520" cy="13573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Toastmasters</a:t>
            </a:r>
          </a:p>
          <a:p>
            <a:pPr algn="ctr"/>
            <a:r>
              <a:rPr lang="zh-TW" altLang="en-US" sz="3200" b="1" dirty="0" smtClean="0">
                <a:solidFill>
                  <a:schemeClr val="tx1"/>
                </a:solidFill>
              </a:rPr>
              <a:t>演講會會員</a:t>
            </a:r>
            <a:endParaRPr lang="zh-TW" altLang="en-US" sz="3200" b="1" dirty="0">
              <a:solidFill>
                <a:schemeClr val="tx1"/>
              </a:solidFill>
            </a:endParaRPr>
          </a:p>
        </p:txBody>
      </p:sp>
      <p:cxnSp>
        <p:nvCxnSpPr>
          <p:cNvPr id="9" name="肘形接點 8"/>
          <p:cNvCxnSpPr/>
          <p:nvPr/>
        </p:nvCxnSpPr>
        <p:spPr>
          <a:xfrm rot="5400000">
            <a:off x="4321967" y="3214686"/>
            <a:ext cx="571504" cy="1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肘形接點 10"/>
          <p:cNvCxnSpPr>
            <a:stCxn id="5" idx="3"/>
            <a:endCxn id="4" idx="3"/>
          </p:cNvCxnSpPr>
          <p:nvPr/>
        </p:nvCxnSpPr>
        <p:spPr>
          <a:xfrm flipH="1" flipV="1">
            <a:off x="5840025" y="2214554"/>
            <a:ext cx="232173" cy="1928826"/>
          </a:xfrm>
          <a:prstGeom prst="bentConnector3">
            <a:avLst>
              <a:gd name="adj1" fmla="val -204737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rot="5400000">
            <a:off x="4357686" y="5036355"/>
            <a:ext cx="50006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接點 14"/>
          <p:cNvCxnSpPr>
            <a:stCxn id="7" idx="1"/>
            <a:endCxn id="5" idx="1"/>
          </p:cNvCxnSpPr>
          <p:nvPr/>
        </p:nvCxnSpPr>
        <p:spPr>
          <a:xfrm rot="10800000">
            <a:off x="3143241" y="4143381"/>
            <a:ext cx="35719" cy="1821669"/>
          </a:xfrm>
          <a:prstGeom prst="bentConnector3">
            <a:avLst>
              <a:gd name="adj1" fmla="val 1959034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6537512" y="3000372"/>
            <a:ext cx="606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No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714876" y="4763168"/>
            <a:ext cx="652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Yes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2" name="雲朵形圖說文字 21"/>
          <p:cNvSpPr/>
          <p:nvPr/>
        </p:nvSpPr>
        <p:spPr>
          <a:xfrm>
            <a:off x="214282" y="1928802"/>
            <a:ext cx="2571736" cy="1969970"/>
          </a:xfrm>
          <a:prstGeom prst="cloudCallout">
            <a:avLst>
              <a:gd name="adj1" fmla="val 98496"/>
              <a:gd name="adj2" fmla="val 350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>
                <a:solidFill>
                  <a:schemeClr val="tx1"/>
                </a:solidFill>
              </a:rPr>
              <a:t>Regular Meeting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26" name="直線圖說文字 1 25"/>
          <p:cNvSpPr/>
          <p:nvPr/>
        </p:nvSpPr>
        <p:spPr>
          <a:xfrm>
            <a:off x="6643702" y="4357694"/>
            <a:ext cx="2286016" cy="2214578"/>
          </a:xfrm>
          <a:prstGeom prst="borderCallout1">
            <a:avLst>
              <a:gd name="adj1" fmla="val 48097"/>
              <a:gd name="adj2" fmla="val -2407"/>
              <a:gd name="adj3" fmla="val 5579"/>
              <a:gd name="adj4" fmla="val -55900"/>
            </a:avLst>
          </a:prstGeom>
          <a:solidFill>
            <a:srgbClr val="F5FAB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Officers</a:t>
            </a:r>
          </a:p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Conference</a:t>
            </a:r>
          </a:p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Contests</a:t>
            </a:r>
          </a:p>
          <a:p>
            <a:r>
              <a:rPr lang="en-US" altLang="zh-TW" sz="2400" dirty="0" smtClean="0">
                <a:solidFill>
                  <a:schemeClr val="bg1">
                    <a:lumMod val="50000"/>
                  </a:schemeClr>
                </a:solidFill>
              </a:rPr>
              <a:t>Other Activities</a:t>
            </a:r>
          </a:p>
          <a:p>
            <a:endParaRPr lang="zh-TW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演講社會員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>(</a:t>
            </a:r>
            <a:r>
              <a:rPr lang="en-US" b="1" dirty="0" smtClean="0"/>
              <a:t>Who Joins Toastmasters</a:t>
            </a:r>
            <a:r>
              <a:rPr lang="en-US" altLang="zh-TW" b="1" dirty="0" smtClean="0"/>
              <a:t>)</a:t>
            </a:r>
            <a:endParaRPr lang="zh-TW" altLang="en-US" dirty="0"/>
          </a:p>
        </p:txBody>
      </p:sp>
      <p:cxnSp>
        <p:nvCxnSpPr>
          <p:cNvPr id="10" name="直線接點 9"/>
          <p:cNvCxnSpPr/>
          <p:nvPr/>
        </p:nvCxnSpPr>
        <p:spPr>
          <a:xfrm rot="5400000" flipH="1" flipV="1">
            <a:off x="-965164" y="3750396"/>
            <a:ext cx="4501388" cy="9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群組 10"/>
          <p:cNvGrpSpPr/>
          <p:nvPr/>
        </p:nvGrpSpPr>
        <p:grpSpPr>
          <a:xfrm>
            <a:off x="1285852" y="1500174"/>
            <a:ext cx="6286544" cy="5156807"/>
            <a:chOff x="1285852" y="1500174"/>
            <a:chExt cx="6286544" cy="515680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857356" y="2430216"/>
              <a:ext cx="1795468" cy="3557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49445" y="2224888"/>
              <a:ext cx="1662450" cy="3762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文字方塊 6"/>
            <p:cNvSpPr txBox="1"/>
            <p:nvPr/>
          </p:nvSpPr>
          <p:spPr>
            <a:xfrm>
              <a:off x="5143947" y="1500174"/>
              <a:ext cx="10711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000" dirty="0" smtClean="0"/>
                <a:t>52%</a:t>
              </a:r>
              <a:endParaRPr lang="zh-TW" altLang="en-US" sz="4000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928794" y="1863858"/>
              <a:ext cx="107112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4000" dirty="0" smtClean="0"/>
                <a:t>48%</a:t>
              </a:r>
              <a:endParaRPr lang="zh-TW" altLang="en-US" sz="4000" dirty="0"/>
            </a:p>
          </p:txBody>
        </p:sp>
        <p:cxnSp>
          <p:nvCxnSpPr>
            <p:cNvPr id="9" name="直線接點 8"/>
            <p:cNvCxnSpPr/>
            <p:nvPr/>
          </p:nvCxnSpPr>
          <p:spPr>
            <a:xfrm>
              <a:off x="1285852" y="6000672"/>
              <a:ext cx="6286544" cy="16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/>
            <p:cNvSpPr txBox="1"/>
            <p:nvPr/>
          </p:nvSpPr>
          <p:spPr>
            <a:xfrm>
              <a:off x="2232622" y="6072206"/>
              <a:ext cx="105349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/>
                <a:t>Male</a:t>
              </a:r>
              <a:endParaRPr lang="zh-TW" altLang="en-US" sz="3200" b="1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4929190" y="6000768"/>
              <a:ext cx="141776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3200" b="1" dirty="0" smtClean="0"/>
                <a:t>Female</a:t>
              </a:r>
              <a:endParaRPr lang="zh-TW" altLang="en-US" sz="3200" b="1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Joins Toastmasters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00240"/>
            <a:ext cx="2214578" cy="359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583121"/>
            <a:ext cx="915135" cy="10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4572000" y="5566492"/>
            <a:ext cx="27020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college degree </a:t>
            </a:r>
          </a:p>
          <a:p>
            <a:pPr algn="ctr"/>
            <a:r>
              <a:rPr lang="en-US" sz="3200" dirty="0" smtClean="0"/>
              <a:t>or Higher</a:t>
            </a:r>
            <a:r>
              <a:rPr lang="en-US" dirty="0" smtClean="0"/>
              <a:t> 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857488" y="5812714"/>
            <a:ext cx="1311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Others</a:t>
            </a:r>
            <a:endParaRPr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1500166" y="5714920"/>
            <a:ext cx="6286544" cy="16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rot="5400000" flipH="1" flipV="1">
            <a:off x="-393735" y="3821909"/>
            <a:ext cx="3787008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5534591" y="1571612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82%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962823" y="3987233"/>
            <a:ext cx="894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18%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Joins Toastmasters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8429684" cy="557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industries employ Toastmasters?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000" b="1" dirty="0" smtClean="0"/>
              <a:t>(http://sixminutes.dlugan.com/toastmasters-who-what-when-where-why-how/)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03433"/>
            <a:ext cx="82296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Engagement</a:t>
            </a:r>
          </a:p>
          <a:p>
            <a:pPr lvl="1"/>
            <a:r>
              <a:rPr lang="en-US" sz="3200" dirty="0" smtClean="0"/>
              <a:t>20% Sales, Consulting, Self Employed</a:t>
            </a:r>
          </a:p>
          <a:p>
            <a:pPr lvl="1"/>
            <a:r>
              <a:rPr lang="en-US" sz="3200" dirty="0" smtClean="0"/>
              <a:t>18% Management</a:t>
            </a:r>
          </a:p>
          <a:p>
            <a:pPr lvl="1"/>
            <a:r>
              <a:rPr lang="en-US" sz="3200" dirty="0" smtClean="0"/>
              <a:t>15% Finance &amp; Insurance</a:t>
            </a:r>
          </a:p>
          <a:p>
            <a:pPr lvl="1"/>
            <a:r>
              <a:rPr lang="en-US" sz="3200" dirty="0" smtClean="0"/>
              <a:t>15% Government</a:t>
            </a:r>
          </a:p>
          <a:p>
            <a:pPr lvl="1"/>
            <a:r>
              <a:rPr lang="en-US" sz="3200" dirty="0" smtClean="0"/>
              <a:t>12% Education</a:t>
            </a:r>
          </a:p>
          <a:p>
            <a:pPr lvl="1"/>
            <a:r>
              <a:rPr lang="en-US" sz="3200" dirty="0" smtClean="0"/>
              <a:t>20% Other</a:t>
            </a:r>
          </a:p>
          <a:p>
            <a:r>
              <a:rPr lang="en-US" sz="3500" dirty="0" smtClean="0"/>
              <a:t>Age Profile</a:t>
            </a:r>
          </a:p>
          <a:p>
            <a:pPr lvl="1"/>
            <a:r>
              <a:rPr lang="en-US" dirty="0" smtClean="0"/>
              <a:t>69% of members are between the ages of 35 and 49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12472"/>
            <a:ext cx="5929354" cy="614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文字方塊 5"/>
          <p:cNvSpPr txBox="1"/>
          <p:nvPr/>
        </p:nvSpPr>
        <p:spPr>
          <a:xfrm>
            <a:off x="500034" y="357166"/>
            <a:ext cx="738664" cy="38535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dirty="0" smtClean="0"/>
              <a:t>   </a:t>
            </a:r>
            <a:r>
              <a:rPr lang="zh-TW" altLang="en-US" sz="3600" b="1" dirty="0" smtClean="0"/>
              <a:t>知己知彼百戰百勝</a:t>
            </a:r>
            <a:endParaRPr lang="zh-TW" altLang="en-US" sz="3600" b="1" dirty="0"/>
          </a:p>
        </p:txBody>
      </p:sp>
      <p:sp>
        <p:nvSpPr>
          <p:cNvPr id="8" name="文字方塊 7"/>
          <p:cNvSpPr txBox="1"/>
          <p:nvPr/>
        </p:nvSpPr>
        <p:spPr>
          <a:xfrm>
            <a:off x="4000496" y="3143248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/>
              <a:t>周哈里窗</a:t>
            </a:r>
            <a:endParaRPr lang="zh-TW" alt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817</Words>
  <Application>Microsoft Office PowerPoint</Application>
  <PresentationFormat>如螢幕大小 (4:3)</PresentationFormat>
  <Paragraphs>248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Quality Meeting Conduction  優質的會議</vt:lpstr>
      <vt:lpstr>國際非營利組織比較</vt:lpstr>
      <vt:lpstr>祝 賀辭 (Toast)</vt:lpstr>
      <vt:lpstr>例會的重要性 Importance of Regular Meeting</vt:lpstr>
      <vt:lpstr>演講社會員 (Who Joins Toastmasters)</vt:lpstr>
      <vt:lpstr>Who Joins Toastmasters</vt:lpstr>
      <vt:lpstr>Who Joins Toastmasters</vt:lpstr>
      <vt:lpstr>What industries employ Toastmasters?  (http://sixminutes.dlugan.com/toastmasters-who-what-when-where-why-how/)</vt:lpstr>
      <vt:lpstr>PowerPoint 簡報</vt:lpstr>
      <vt:lpstr>PowerPoint 簡報</vt:lpstr>
      <vt:lpstr>Reasons to Join Toastmasters 自己知道的我</vt:lpstr>
      <vt:lpstr>PowerPoint 簡報</vt:lpstr>
      <vt:lpstr>Why Toastmasters Move Out</vt:lpstr>
      <vt:lpstr>會議準備</vt:lpstr>
      <vt:lpstr>PowerPoint 簡報</vt:lpstr>
      <vt:lpstr>PowerPoint 簡報</vt:lpstr>
      <vt:lpstr>會議進行</vt:lpstr>
      <vt:lpstr>例會環境</vt:lpstr>
      <vt:lpstr>議程順序</vt:lpstr>
      <vt:lpstr>Meeting Theme</vt:lpstr>
      <vt:lpstr>會議主題的功能 Functions of Meeting Themes</vt:lpstr>
      <vt:lpstr>每日一詞 (Words of the Day)</vt:lpstr>
      <vt:lpstr>Example of Word of the Day</vt:lpstr>
      <vt:lpstr>TME</vt:lpstr>
      <vt:lpstr>The Joke／Variety Session</vt:lpstr>
      <vt:lpstr>Table Topic Session Master</vt:lpstr>
      <vt:lpstr>Evaluation</vt:lpstr>
      <vt:lpstr>General Evaluator</vt:lpstr>
      <vt:lpstr>Language Evaluation</vt:lpstr>
      <vt:lpstr>對策</vt:lpstr>
      <vt:lpstr>提升能力         傳承制度 (Mentoring System)</vt:lpstr>
      <vt:lpstr>提升價值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Meeting Conduction  優質的會議</dc:title>
  <dc:creator>USER</dc:creator>
  <cp:lastModifiedBy>mstea</cp:lastModifiedBy>
  <cp:revision>107</cp:revision>
  <dcterms:created xsi:type="dcterms:W3CDTF">2015-01-20T09:33:41Z</dcterms:created>
  <dcterms:modified xsi:type="dcterms:W3CDTF">2015-02-03T12:19:20Z</dcterms:modified>
</cp:coreProperties>
</file>