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23"/>
  </p:notesMasterIdLst>
  <p:sldIdLst>
    <p:sldId id="280" r:id="rId3"/>
    <p:sldId id="337" r:id="rId4"/>
    <p:sldId id="338" r:id="rId5"/>
    <p:sldId id="354" r:id="rId6"/>
    <p:sldId id="347" r:id="rId7"/>
    <p:sldId id="345" r:id="rId8"/>
    <p:sldId id="352" r:id="rId9"/>
    <p:sldId id="350" r:id="rId10"/>
    <p:sldId id="351" r:id="rId11"/>
    <p:sldId id="355" r:id="rId12"/>
    <p:sldId id="308" r:id="rId13"/>
    <p:sldId id="357" r:id="rId14"/>
    <p:sldId id="358" r:id="rId15"/>
    <p:sldId id="359" r:id="rId16"/>
    <p:sldId id="360" r:id="rId17"/>
    <p:sldId id="361" r:id="rId18"/>
    <p:sldId id="370" r:id="rId19"/>
    <p:sldId id="342" r:id="rId20"/>
    <p:sldId id="341" r:id="rId21"/>
    <p:sldId id="283" r:id="rId22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C"/>
    <a:srgbClr val="CCECFF"/>
    <a:srgbClr val="942E3F"/>
    <a:srgbClr val="FFFF66"/>
    <a:srgbClr val="17375E"/>
    <a:srgbClr val="000000"/>
    <a:srgbClr val="7A0017"/>
    <a:srgbClr val="B4B000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22" autoAdjust="0"/>
  </p:normalViewPr>
  <p:slideViewPr>
    <p:cSldViewPr>
      <p:cViewPr>
        <p:scale>
          <a:sx n="50" d="100"/>
          <a:sy n="50" d="100"/>
        </p:scale>
        <p:origin x="-970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73C8F-2E07-42FF-9F89-2F6D4B3A12F4}" type="datetimeFigureOut">
              <a:rPr lang="en-US" smtClean="0"/>
              <a:pPr/>
              <a:t>2/3/2015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62F17-CBFF-4752-A283-538B7D0B94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6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B65-7D2C-49CD-9FAA-C0B07B6558C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D2B65-7D2C-49CD-9FAA-C0B07B6558C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39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Deadline</a:t>
            </a:r>
          </a:p>
          <a:p>
            <a:r>
              <a:rPr lang="en-US" altLang="zh-CN" dirty="0" smtClean="0"/>
              <a:t>8 at</a:t>
            </a:r>
            <a:r>
              <a:rPr lang="en-US" altLang="zh-CN" baseline="0" dirty="0" smtClean="0"/>
              <a:t> least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D62F17-CBFF-4752-A283-538B7D0B94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22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6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7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7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48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2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7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61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6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4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9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9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9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9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4C89-4CBF-4CBB-94A8-38F7977AA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7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7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EB92-A9CD-44CD-BA6D-D81B164019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toastmasters.org/CT-111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oastmasters.org/EN-1111" TargetMode="External"/><Relationship Id="rId5" Type="http://schemas.openxmlformats.org/officeDocument/2006/relationships/hyperlink" Target="http://www.toastmasters.org/CT1310PDF" TargetMode="External"/><Relationship Id="rId4" Type="http://schemas.openxmlformats.org/officeDocument/2006/relationships/hyperlink" Target="http://www.toastmasters.org/clh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oastmasters.org/Leadership-Central/Club-Officer-Tools/Membership-Building/Membership-Building-Programs-for-Clubs" TargetMode="External"/><Relationship Id="rId5" Type="http://schemas.openxmlformats.org/officeDocument/2006/relationships/hyperlink" Target="http://www.toastmasters.org/289DCD" TargetMode="External"/><Relationship Id="rId4" Type="http://schemas.openxmlformats.org/officeDocument/2006/relationships/hyperlink" Target="http://www.toastmasters.org/memberachievementrecor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mailto:ross.tsai@gmail.com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038600" y="-4038600"/>
            <a:ext cx="1828800" cy="990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D:\Personal\Languages\English\toastmaster\Brand\DarkBlueRaysGradientPNG.png"/>
          <p:cNvPicPr>
            <a:picLocks noChangeAspect="1" noChangeArrowheads="1"/>
          </p:cNvPicPr>
          <p:nvPr/>
        </p:nvPicPr>
        <p:blipFill>
          <a:blip r:embed="rId3" cstate="print"/>
          <a:srcRect l="35247" t="10030" r="5459" b="12735"/>
          <a:stretch>
            <a:fillRect/>
          </a:stretch>
        </p:blipFill>
        <p:spPr bwMode="auto">
          <a:xfrm rot="5400000">
            <a:off x="1524015" y="-1524001"/>
            <a:ext cx="6857999" cy="990600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828800"/>
            <a:ext cx="9906000" cy="4343400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651205" y="457200"/>
            <a:ext cx="2430963" cy="2057400"/>
            <a:chOff x="2667001" y="762000"/>
            <a:chExt cx="3312992" cy="2895600"/>
          </a:xfrm>
        </p:grpSpPr>
        <p:sp>
          <p:nvSpPr>
            <p:cNvPr id="10" name="Rectangle 9"/>
            <p:cNvSpPr/>
            <p:nvPr/>
          </p:nvSpPr>
          <p:spPr>
            <a:xfrm>
              <a:off x="2756907" y="1919514"/>
              <a:ext cx="3136900" cy="59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D:\Personal\Languages\English\toastmaster\Brand\ToastmastersLogoColo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1" y="762000"/>
              <a:ext cx="3312992" cy="28956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457200" y="24384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>Officer Training</a:t>
            </a:r>
            <a:r>
              <a:rPr lang="en-US" sz="2800" b="1" dirty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</a:br>
            <a:r>
              <a:rPr lang="zh-TW" altLang="en-US" sz="2800" b="1" dirty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>分</a:t>
            </a:r>
            <a:r>
              <a:rPr lang="zh-TW" altLang="en-US" sz="2800" b="1" dirty="0" smtClean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>會</a:t>
            </a:r>
            <a:r>
              <a:rPr lang="zh-CN" altLang="en-US" sz="2800" b="1" dirty="0" smtClean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>幹部培訓</a:t>
            </a:r>
            <a:endParaRPr lang="en-US" altLang="zh-CN" sz="2800" b="1" dirty="0" smtClean="0">
              <a:solidFill>
                <a:srgbClr val="1F497D">
                  <a:lumMod val="50000"/>
                </a:srgbClr>
              </a:solidFill>
              <a:ea typeface="標楷體" panose="03000509000000000000" pitchFamily="65" charset="-120"/>
              <a:cs typeface="Times New Roman" pitchFamily="18" charset="0"/>
            </a:endParaRPr>
          </a:p>
          <a:p>
            <a:pPr algn="ctr"/>
            <a:r>
              <a:rPr lang="en-US" altLang="zh-TW" sz="1600" b="1" dirty="0" smtClean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>  </a:t>
            </a:r>
            <a:r>
              <a:rPr lang="zh-TW" altLang="en-US" sz="2800" b="1" dirty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lang="zh-TW" altLang="en-US" sz="2800" b="1" dirty="0">
                <a:solidFill>
                  <a:srgbClr val="1F497D">
                    <a:lumMod val="50000"/>
                  </a:srgbClr>
                </a:solidFill>
                <a:ea typeface="標楷體" panose="03000509000000000000" pitchFamily="65" charset="-12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ea typeface="標楷體" panose="03000509000000000000" pitchFamily="65" charset="-120"/>
                <a:cs typeface="Times New Roman" pitchFamily="18" charset="0"/>
              </a:rPr>
              <a:t>Club Success Plan for DCP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ea typeface="標楷體" panose="03000509000000000000" pitchFamily="65" charset="-120"/>
                <a:cs typeface="Times New Roman" pitchFamily="18" charset="0"/>
              </a:rPr>
              <a:t/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  <a:ea typeface="標楷體" panose="03000509000000000000" pitchFamily="65" charset="-120"/>
                <a:cs typeface="Times New Roman" pitchFamily="18" charset="0"/>
              </a:rPr>
            </a:b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ea typeface="標楷體" panose="03000509000000000000" pitchFamily="65" charset="-120"/>
                <a:cs typeface="Times New Roman" pitchFamily="18" charset="0"/>
              </a:rPr>
              <a:t>邁向</a:t>
            </a:r>
            <a:r>
              <a:rPr lang="zh-CN" altLang="en-US" sz="3600" b="1" dirty="0" smtClean="0">
                <a:solidFill>
                  <a:schemeClr val="accent6">
                    <a:lumMod val="50000"/>
                  </a:schemeClr>
                </a:solidFill>
                <a:ea typeface="標楷體" panose="03000509000000000000" pitchFamily="65" charset="-120"/>
                <a:cs typeface="Times New Roman" pitchFamily="18" charset="0"/>
              </a:rPr>
              <a:t>傑出</a:t>
            </a: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ea typeface="標楷體" panose="03000509000000000000" pitchFamily="65" charset="-120"/>
                <a:cs typeface="Times New Roman" pitchFamily="18" charset="0"/>
              </a:rPr>
              <a:t>分會的「分會成功計畫」 </a:t>
            </a:r>
            <a:endParaRPr lang="en-US" sz="2000" dirty="0">
              <a:solidFill>
                <a:schemeClr val="accent6">
                  <a:lumMod val="50000"/>
                </a:schemeClr>
              </a:solidFill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143014" y="4822825"/>
            <a:ext cx="7619999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ebdings" pitchFamily="18" charset="2"/>
              <a:buNone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0">
              <a:lnSpc>
                <a:spcPct val="80000"/>
              </a:lnSpc>
              <a:buClr>
                <a:srgbClr val="772432"/>
              </a:buClr>
              <a:defRPr/>
            </a:pPr>
            <a:r>
              <a:rPr lang="zh-TW" altLang="en-US" sz="2400" b="1" kern="0" dirty="0" smtClean="0">
                <a:solidFill>
                  <a:srgbClr val="004165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b="1" kern="0" dirty="0">
                <a:solidFill>
                  <a:srgbClr val="004165"/>
                </a:solidFill>
                <a:ea typeface="標楷體" panose="03000509000000000000" pitchFamily="65" charset="-120"/>
              </a:rPr>
              <a:t>Sterling</a:t>
            </a:r>
            <a:r>
              <a:rPr lang="en-US" altLang="zh-TW" sz="2400" b="1" kern="0" dirty="0" smtClean="0">
                <a:solidFill>
                  <a:srgbClr val="004165"/>
                </a:solidFill>
                <a:ea typeface="標楷體" panose="03000509000000000000" pitchFamily="65" charset="-120"/>
              </a:rPr>
              <a:t>  Hsiao, DTM</a:t>
            </a:r>
            <a:r>
              <a:rPr lang="zh-TW" altLang="en-US" sz="2400" b="1" kern="0" dirty="0" smtClean="0">
                <a:solidFill>
                  <a:srgbClr val="004165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b="1" kern="0" dirty="0">
                <a:solidFill>
                  <a:srgbClr val="004165"/>
                </a:solidFill>
                <a:ea typeface="標楷體" panose="03000509000000000000" pitchFamily="65" charset="-120"/>
              </a:rPr>
              <a:t>, Former Division Governor</a:t>
            </a:r>
            <a:endParaRPr lang="en-US" altLang="zh-TW" sz="2400" b="1" kern="0" dirty="0" smtClean="0">
              <a:solidFill>
                <a:srgbClr val="004165"/>
              </a:solidFill>
              <a:ea typeface="標楷體" panose="03000509000000000000" pitchFamily="65" charset="-120"/>
            </a:endParaRPr>
          </a:p>
          <a:p>
            <a:pPr lvl="0">
              <a:lnSpc>
                <a:spcPct val="80000"/>
              </a:lnSpc>
              <a:buClr>
                <a:srgbClr val="772432"/>
              </a:buClr>
              <a:defRPr/>
            </a:pPr>
            <a:r>
              <a:rPr lang="en-US" altLang="zh-TW" sz="2400" b="1" kern="0" dirty="0" smtClean="0">
                <a:solidFill>
                  <a:srgbClr val="004165"/>
                </a:solidFill>
                <a:ea typeface="標楷體" panose="03000509000000000000" pitchFamily="65" charset="-120"/>
              </a:rPr>
              <a:t>Eddy Lin</a:t>
            </a:r>
            <a:r>
              <a:rPr lang="en-US" altLang="zh-TW" sz="2400" b="1" kern="0" dirty="0">
                <a:solidFill>
                  <a:srgbClr val="004165"/>
                </a:solidFill>
                <a:ea typeface="標楷體" panose="03000509000000000000" pitchFamily="65" charset="-120"/>
              </a:rPr>
              <a:t>, ACB,CL , Area C4 Governor</a:t>
            </a:r>
            <a:endParaRPr lang="en-US" altLang="zh-TW" sz="2400" b="1" kern="0" dirty="0" smtClean="0">
              <a:solidFill>
                <a:srgbClr val="004165"/>
              </a:solidFill>
              <a:ea typeface="標楷體" panose="03000509000000000000" pitchFamily="65" charset="-120"/>
            </a:endParaRPr>
          </a:p>
          <a:p>
            <a:pPr>
              <a:lnSpc>
                <a:spcPct val="80000"/>
              </a:lnSpc>
              <a:buClr>
                <a:srgbClr val="772432"/>
              </a:buClr>
              <a:defRPr/>
            </a:pPr>
            <a:r>
              <a:rPr lang="en-US" altLang="zh-TW" sz="2400" b="1" kern="0" dirty="0" smtClean="0">
                <a:solidFill>
                  <a:srgbClr val="004165"/>
                </a:solidFill>
                <a:ea typeface="標楷體" panose="03000509000000000000" pitchFamily="65" charset="-120"/>
              </a:rPr>
              <a:t>2015/01/31</a:t>
            </a:r>
          </a:p>
          <a:p>
            <a:pPr>
              <a:lnSpc>
                <a:spcPct val="80000"/>
              </a:lnSpc>
              <a:buClr>
                <a:srgbClr val="772432"/>
              </a:buClr>
              <a:defRPr/>
            </a:pPr>
            <a:endParaRPr lang="en-US" altLang="zh-TW" sz="2400" b="1" kern="0" dirty="0">
              <a:solidFill>
                <a:srgbClr val="004165"/>
              </a:solidFill>
              <a:ea typeface="標楷體" panose="03000509000000000000" pitchFamily="65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pitchFamily="18" charset="2"/>
              <a:buNone/>
              <a:tabLst/>
              <a:defRPr/>
            </a:pPr>
            <a:endParaRPr kumimoji="0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4165"/>
              </a:solidFill>
              <a:effectLst/>
              <a:uLnTx/>
              <a:uFillTx/>
              <a:ea typeface="標楷體" panose="03000509000000000000" pitchFamily="65" charset="-120"/>
            </a:endParaRP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772432"/>
              </a:buClr>
              <a:buSzTx/>
              <a:buFont typeface="Webdings" pitchFamily="18" charset="2"/>
              <a:buNone/>
              <a:tabLst/>
              <a:defRPr/>
            </a:pPr>
            <a:endParaRPr kumimoji="0" lang="en-US" altLang="zh-TW" sz="2000" b="1" i="0" u="none" strike="noStrike" kern="0" cap="none" spc="0" normalizeH="0" baseline="0" noProof="0" dirty="0" smtClean="0">
              <a:ln>
                <a:noFill/>
              </a:ln>
              <a:solidFill>
                <a:srgbClr val="004165"/>
              </a:solidFill>
              <a:effectLst/>
              <a:uLnTx/>
              <a:uFillTx/>
              <a:ea typeface="標楷體" panose="03000509000000000000" pitchFamily="65" charset="-120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381000" y="2514600"/>
            <a:ext cx="89154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</a:pPr>
            <a:r>
              <a:rPr lang="en-US" altLang="zh-CN" sz="2600" dirty="0" smtClean="0">
                <a:solidFill>
                  <a:srgbClr val="002060"/>
                </a:solidFill>
              </a:rPr>
              <a:t>Basics </a:t>
            </a:r>
            <a:r>
              <a:rPr lang="zh-CN" altLang="en-US" sz="2600" dirty="0" smtClean="0">
                <a:solidFill>
                  <a:srgbClr val="002060"/>
                </a:solidFill>
              </a:rPr>
              <a:t>基本：</a:t>
            </a:r>
            <a:endParaRPr lang="en-US" altLang="zh-CN" sz="2600" dirty="0" smtClean="0">
              <a:solidFill>
                <a:srgbClr val="002060"/>
              </a:solidFill>
            </a:endParaRPr>
          </a:p>
          <a:p>
            <a:pPr marL="514350" indent="-334963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rgbClr val="002060"/>
                </a:solidFill>
              </a:rPr>
              <a:t>Review online reports regularly </a:t>
            </a:r>
            <a:r>
              <a:rPr lang="zh-CN" altLang="en-US" sz="2600" dirty="0" smtClean="0">
                <a:solidFill>
                  <a:srgbClr val="002060"/>
                </a:solidFill>
              </a:rPr>
              <a:t>定期</a:t>
            </a:r>
            <a:r>
              <a:rPr lang="zh-TW" altLang="en-US" sz="2600" dirty="0" smtClean="0">
                <a:solidFill>
                  <a:srgbClr val="002060"/>
                </a:solidFill>
              </a:rPr>
              <a:t>查看世界總會報告</a:t>
            </a:r>
            <a:r>
              <a:rPr lang="en-US" altLang="zh-CN" sz="2600" dirty="0" smtClean="0">
                <a:solidFill>
                  <a:srgbClr val="002060"/>
                </a:solidFill>
              </a:rPr>
              <a:t> </a:t>
            </a:r>
          </a:p>
          <a:p>
            <a:pPr marL="514350" indent="-334963">
              <a:spcAft>
                <a:spcPts val="12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rgbClr val="002060"/>
                </a:solidFill>
              </a:rPr>
              <a:t>Meet regularly to evaluate progress </a:t>
            </a:r>
            <a:r>
              <a:rPr lang="zh-CN" altLang="en-US" sz="2600" dirty="0" smtClean="0">
                <a:solidFill>
                  <a:srgbClr val="002060"/>
                </a:solidFill>
              </a:rPr>
              <a:t>幹部定期開會評估進度</a:t>
            </a:r>
            <a:endParaRPr lang="en-US" altLang="zh-CN" sz="2600" dirty="0" smtClean="0">
              <a:solidFill>
                <a:srgbClr val="00206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" name="Rectangle 5"/>
          <p:cNvSpPr/>
          <p:nvPr/>
        </p:nvSpPr>
        <p:spPr>
          <a:xfrm>
            <a:off x="1219200" y="4716483"/>
            <a:ext cx="6172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334963">
              <a:spcAft>
                <a:spcPts val="1200"/>
              </a:spcAft>
            </a:pPr>
            <a:r>
              <a:rPr lang="en-US" altLang="zh-CN" sz="2600" dirty="0" smtClean="0">
                <a:solidFill>
                  <a:srgbClr val="FF0000"/>
                </a:solidFill>
              </a:rPr>
              <a:t>How often is your officers’ meeting?</a:t>
            </a:r>
            <a:br>
              <a:rPr lang="en-US" altLang="zh-CN" sz="2600" dirty="0" smtClean="0">
                <a:solidFill>
                  <a:srgbClr val="FF0000"/>
                </a:solidFill>
              </a:rPr>
            </a:br>
            <a:r>
              <a:rPr lang="zh-TW" altLang="en-US" sz="2600" dirty="0" smtClean="0">
                <a:solidFill>
                  <a:srgbClr val="FF0000"/>
                </a:solidFill>
              </a:rPr>
              <a:t>你們分會多少開一次幹部會議</a:t>
            </a:r>
            <a:r>
              <a:rPr lang="en-US" altLang="zh-TW" sz="2600" dirty="0" smtClean="0">
                <a:solidFill>
                  <a:srgbClr val="FF0000"/>
                </a:solidFill>
              </a:rPr>
              <a:t>?</a:t>
            </a:r>
            <a:endParaRPr lang="en-US" altLang="zh-CN" sz="2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381000" y="2517536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Set specific goals </a:t>
            </a:r>
            <a:r>
              <a:rPr lang="zh-CN" altLang="en-US" sz="2600" dirty="0" smtClean="0">
                <a:solidFill>
                  <a:srgbClr val="002060"/>
                </a:solidFill>
              </a:rPr>
              <a:t>設立目標：</a:t>
            </a:r>
            <a:r>
              <a:rPr lang="en-US" altLang="zh-CN" sz="2600" dirty="0" smtClean="0">
                <a:solidFill>
                  <a:srgbClr val="002060"/>
                </a:solidFill>
              </a:rPr>
              <a:t/>
            </a:r>
            <a:br>
              <a:rPr lang="en-US" altLang="zh-CN" sz="2600" dirty="0" smtClean="0">
                <a:solidFill>
                  <a:srgbClr val="002060"/>
                </a:solidFill>
              </a:rPr>
            </a:br>
            <a:r>
              <a:rPr lang="en-US" altLang="zh-CN" sz="2600" dirty="0" smtClean="0">
                <a:solidFill>
                  <a:srgbClr val="002060"/>
                </a:solidFill>
              </a:rPr>
              <a:t>	attainable and inspiring </a:t>
            </a:r>
            <a:r>
              <a:rPr lang="zh-CN" altLang="en-US" sz="2600" dirty="0" smtClean="0">
                <a:solidFill>
                  <a:srgbClr val="002060"/>
                </a:solidFill>
              </a:rPr>
              <a:t>可到達也有鼓舞性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Establish strategies to achieve the goals </a:t>
            </a:r>
            <a:r>
              <a:rPr lang="zh-CN" altLang="en-US" sz="2600" dirty="0" smtClean="0">
                <a:solidFill>
                  <a:srgbClr val="002060"/>
                </a:solidFill>
              </a:rPr>
              <a:t>建立到達目標的策略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srgbClr val="002060"/>
                </a:solidFill>
              </a:rPr>
              <a:t>Develop a framework to help carry out the plan and produce results </a:t>
            </a:r>
            <a:r>
              <a:rPr lang="zh-CN" altLang="en-US" sz="2600" dirty="0" smtClean="0">
                <a:solidFill>
                  <a:srgbClr val="002060"/>
                </a:solidFill>
              </a:rPr>
              <a:t>形成一個執行架構來幫助執行這個計劃並產出成果</a:t>
            </a:r>
            <a:endParaRPr lang="en-US" altLang="zh-CN" sz="2600" dirty="0" smtClean="0">
              <a:solidFill>
                <a:srgbClr val="00206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381000" y="2514600"/>
            <a:ext cx="36576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1800"/>
              </a:spcAft>
            </a:pPr>
            <a:r>
              <a:rPr lang="en-US" altLang="zh-CN" sz="2600" b="1" dirty="0" smtClean="0">
                <a:solidFill>
                  <a:srgbClr val="002060"/>
                </a:solidFill>
              </a:rPr>
              <a:t>Qualifying Requirement</a:t>
            </a:r>
            <a:r>
              <a:rPr lang="zh-CN" altLang="en-US" sz="2600" b="1" dirty="0" smtClean="0">
                <a:solidFill>
                  <a:srgbClr val="002060"/>
                </a:solidFill>
              </a:rPr>
              <a:t>：</a:t>
            </a:r>
            <a:endParaRPr lang="en-US" altLang="zh-CN" sz="2600" b="1" dirty="0" smtClean="0">
              <a:solidFill>
                <a:srgbClr val="00206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1000" y="2133600"/>
            <a:ext cx="5181600" cy="9694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20 members or 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chemeClr val="bg1"/>
                </a:solidFill>
              </a:rPr>
              <a:t>A</a:t>
            </a:r>
            <a:r>
              <a:rPr lang="en-US" sz="2600" dirty="0" smtClean="0">
                <a:solidFill>
                  <a:schemeClr val="bg1"/>
                </a:solidFill>
              </a:rPr>
              <a:t> net growth of ≥ </a:t>
            </a:r>
            <a:r>
              <a:rPr lang="en-US" altLang="zh-CN" sz="2600" dirty="0" smtClean="0">
                <a:solidFill>
                  <a:schemeClr val="bg1"/>
                </a:solidFill>
              </a:rPr>
              <a:t>5</a:t>
            </a:r>
            <a:r>
              <a:rPr lang="en-US" sz="2600" dirty="0" smtClean="0">
                <a:solidFill>
                  <a:schemeClr val="bg1"/>
                </a:solidFill>
              </a:rPr>
              <a:t> new members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733800"/>
            <a:ext cx="25828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002060"/>
                </a:solidFill>
              </a:rPr>
              <a:t>Goals to Achieve: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13333" r="8889"/>
          <a:stretch>
            <a:fillRect/>
          </a:stretch>
        </p:blipFill>
        <p:spPr bwMode="auto">
          <a:xfrm>
            <a:off x="3124200" y="3352800"/>
            <a:ext cx="2667000" cy="27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/>
          <p:nvPr/>
        </p:nvSpPr>
        <p:spPr>
          <a:xfrm>
            <a:off x="381000" y="2514600"/>
            <a:ext cx="91440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altLang="zh-CN" sz="2800" b="1" dirty="0" smtClean="0">
                <a:solidFill>
                  <a:srgbClr val="002060"/>
                </a:solidFill>
              </a:rPr>
              <a:t>Situation Analysis </a:t>
            </a:r>
            <a:r>
              <a:rPr lang="zh-CN" altLang="en-US" sz="2800" dirty="0" smtClean="0">
                <a:solidFill>
                  <a:srgbClr val="002060"/>
                </a:solidFill>
              </a:rPr>
              <a:t>：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 marL="514350" indent="-514350">
              <a:spcAft>
                <a:spcPts val="600"/>
              </a:spcAft>
            </a:pPr>
            <a:r>
              <a:rPr lang="en-US" altLang="zh-CN" sz="2800" dirty="0" smtClean="0">
                <a:solidFill>
                  <a:srgbClr val="002060"/>
                </a:solidFill>
              </a:rPr>
              <a:t>	who have, who will have, when will have, obstacles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356318"/>
            <a:ext cx="5374100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</a:rPr>
              <a:t>Action Plan :</a:t>
            </a:r>
          </a:p>
          <a:p>
            <a:pPr>
              <a:tabLst>
                <a:tab pos="457200" algn="l"/>
              </a:tabLst>
            </a:pPr>
            <a:r>
              <a:rPr lang="en-US" altLang="zh-CN" sz="2800" b="1" dirty="0" smtClean="0">
                <a:solidFill>
                  <a:srgbClr val="002060"/>
                </a:solidFill>
              </a:rPr>
              <a:t>	</a:t>
            </a:r>
            <a:r>
              <a:rPr lang="en-US" altLang="zh-CN" sz="2800" dirty="0" smtClean="0">
                <a:solidFill>
                  <a:srgbClr val="002060"/>
                </a:solidFill>
              </a:rPr>
              <a:t>how can the Club help</a:t>
            </a:r>
            <a:r>
              <a:rPr lang="zh-CN" altLang="en-US" sz="2800" dirty="0" smtClean="0">
                <a:solidFill>
                  <a:srgbClr val="002060"/>
                </a:solidFill>
              </a:rPr>
              <a:t>？</a:t>
            </a:r>
            <a:endParaRPr lang="en-US" altLang="zh-CN" sz="2800" dirty="0" smtClean="0">
              <a:solidFill>
                <a:srgbClr val="002060"/>
              </a:solidFill>
            </a:endParaRPr>
          </a:p>
          <a:p>
            <a:pPr>
              <a:tabLst>
                <a:tab pos="457200" algn="l"/>
              </a:tabLst>
            </a:pPr>
            <a:r>
              <a:rPr lang="en-US" altLang="zh-CN" sz="2800" dirty="0" smtClean="0">
                <a:solidFill>
                  <a:srgbClr val="002060"/>
                </a:solidFill>
              </a:rPr>
              <a:t>	how can the Area/Division help?</a:t>
            </a:r>
          </a:p>
          <a:p>
            <a:pPr>
              <a:tabLst>
                <a:tab pos="457200" algn="l"/>
              </a:tabLst>
            </a:pPr>
            <a:r>
              <a:rPr lang="en-US" altLang="zh-CN" sz="2800" dirty="0" smtClean="0">
                <a:solidFill>
                  <a:srgbClr val="002060"/>
                </a:solidFill>
              </a:rPr>
              <a:t>	how can the District help</a:t>
            </a:r>
          </a:p>
        </p:txBody>
      </p:sp>
      <p:sp>
        <p:nvSpPr>
          <p:cNvPr id="7" name="Rectangle 7"/>
          <p:cNvSpPr/>
          <p:nvPr/>
        </p:nvSpPr>
        <p:spPr>
          <a:xfrm>
            <a:off x="6321021" y="1676400"/>
            <a:ext cx="312777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Action Plan: Overall</a:t>
            </a:r>
          </a:p>
        </p:txBody>
      </p:sp>
      <p:sp>
        <p:nvSpPr>
          <p:cNvPr id="9" name="Rectangle 5"/>
          <p:cNvSpPr/>
          <p:nvPr/>
        </p:nvSpPr>
        <p:spPr>
          <a:xfrm>
            <a:off x="2783300" y="3681590"/>
            <a:ext cx="498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</a:pPr>
            <a:r>
              <a:rPr lang="en-US" altLang="zh-CN" sz="3600" b="1" dirty="0" smtClean="0">
                <a:solidFill>
                  <a:srgbClr val="FF0000"/>
                </a:solidFill>
              </a:rPr>
              <a:t>Moment of Truth</a:t>
            </a:r>
            <a:endParaRPr lang="en-US" altLang="zh-CN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56985" y="1676400"/>
            <a:ext cx="36204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Action Plan: Education </a:t>
            </a:r>
          </a:p>
        </p:txBody>
      </p:sp>
      <p:sp>
        <p:nvSpPr>
          <p:cNvPr id="7" name="Rectangle 5"/>
          <p:cNvSpPr/>
          <p:nvPr/>
        </p:nvSpPr>
        <p:spPr>
          <a:xfrm>
            <a:off x="381000" y="2555557"/>
            <a:ext cx="4572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34963"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rgbClr val="002060"/>
                </a:solidFill>
              </a:rPr>
              <a:t>Speech-a-thon </a:t>
            </a:r>
            <a:r>
              <a:rPr lang="zh-CN" altLang="en-US" sz="2600" dirty="0" smtClean="0">
                <a:solidFill>
                  <a:srgbClr val="002060"/>
                </a:solidFill>
              </a:rPr>
              <a:t>演講馬拉松</a:t>
            </a:r>
            <a:endParaRPr lang="en-US" altLang="zh-CN" sz="26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381000" y="3276600"/>
            <a:ext cx="5867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34963"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rgbClr val="002060"/>
                </a:solidFill>
              </a:rPr>
              <a:t>Support other clubs as a guest speaker </a:t>
            </a:r>
            <a:r>
              <a:rPr lang="zh-TW" altLang="en-US" sz="2600" dirty="0" smtClean="0">
                <a:solidFill>
                  <a:srgbClr val="002060"/>
                </a:solidFill>
              </a:rPr>
              <a:t>到其他分會支援演講</a:t>
            </a:r>
            <a:endParaRPr lang="en-US" altLang="zh-CN" sz="26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676400"/>
            <a:ext cx="3963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Action Plan: Membership</a:t>
            </a:r>
          </a:p>
        </p:txBody>
      </p:sp>
      <p:sp>
        <p:nvSpPr>
          <p:cNvPr id="7" name="Rectangle 5"/>
          <p:cNvSpPr/>
          <p:nvPr/>
        </p:nvSpPr>
        <p:spPr>
          <a:xfrm>
            <a:off x="381000" y="2555557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34963"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zh-CN" sz="2800" dirty="0" smtClean="0">
                <a:solidFill>
                  <a:srgbClr val="002060"/>
                </a:solidFill>
              </a:rPr>
              <a:t>Membership campaign/competition</a:t>
            </a:r>
            <a:br>
              <a:rPr lang="en-US" altLang="zh-CN" sz="2800" dirty="0" smtClean="0">
                <a:solidFill>
                  <a:srgbClr val="002060"/>
                </a:solidFill>
              </a:rPr>
            </a:br>
            <a:r>
              <a:rPr lang="zh-TW" altLang="en-US" sz="2800" dirty="0" smtClean="0">
                <a:solidFill>
                  <a:srgbClr val="002060"/>
                </a:solidFill>
              </a:rPr>
              <a:t>分會會員成長活動</a:t>
            </a:r>
            <a:r>
              <a:rPr lang="en-US" altLang="zh-TW" sz="2800" dirty="0" smtClean="0">
                <a:solidFill>
                  <a:srgbClr val="002060"/>
                </a:solidFill>
              </a:rPr>
              <a:t>/</a:t>
            </a:r>
            <a:r>
              <a:rPr lang="zh-TW" altLang="en-US" sz="2800" dirty="0" smtClean="0">
                <a:solidFill>
                  <a:srgbClr val="002060"/>
                </a:solidFill>
              </a:rPr>
              <a:t>比</a:t>
            </a:r>
            <a:r>
              <a:rPr lang="zh-TW" altLang="en-US" sz="2800" dirty="0">
                <a:solidFill>
                  <a:srgbClr val="002060"/>
                </a:solidFill>
              </a:rPr>
              <a:t>賽</a:t>
            </a:r>
            <a:endParaRPr lang="en-US" altLang="zh-CN" sz="2800" dirty="0" smtClean="0">
              <a:solidFill>
                <a:srgbClr val="002060"/>
              </a:solidFill>
            </a:endParaRPr>
          </a:p>
        </p:txBody>
      </p:sp>
      <p:sp>
        <p:nvSpPr>
          <p:cNvPr id="9" name="Rectangle 5"/>
          <p:cNvSpPr/>
          <p:nvPr/>
        </p:nvSpPr>
        <p:spPr>
          <a:xfrm>
            <a:off x="381000" y="3694093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34963"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zh-CN" sz="2800" dirty="0" smtClean="0">
                <a:solidFill>
                  <a:srgbClr val="002060"/>
                </a:solidFill>
              </a:rPr>
              <a:t>District Membership incentive</a:t>
            </a:r>
            <a:r>
              <a:rPr lang="en-US" altLang="zh-CN" sz="2800" dirty="0">
                <a:solidFill>
                  <a:srgbClr val="002060"/>
                </a:solidFill>
              </a:rPr>
              <a:t/>
            </a:r>
            <a:br>
              <a:rPr lang="en-US" altLang="zh-CN" sz="2800" dirty="0">
                <a:solidFill>
                  <a:srgbClr val="002060"/>
                </a:solidFill>
              </a:rPr>
            </a:br>
            <a:r>
              <a:rPr lang="zh-TW" altLang="en-US" sz="2800" dirty="0" smtClean="0">
                <a:solidFill>
                  <a:srgbClr val="002060"/>
                </a:solidFill>
              </a:rPr>
              <a:t>總會會員成長獎勵計畫</a:t>
            </a:r>
            <a:endParaRPr lang="en-US" altLang="zh-CN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NCYU and </a:t>
            </a:r>
            <a:r>
              <a:rPr lang="en-US" dirty="0" err="1" smtClean="0"/>
              <a:t>Chiayi</a:t>
            </a:r>
            <a:r>
              <a:rPr lang="en-US" dirty="0" smtClean="0"/>
              <a:t> Toastmasters, Ross Tsai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Club Success Plan</a:t>
            </a:r>
            <a:b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</a:b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成功計劃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15000" y="1676400"/>
            <a:ext cx="396339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</a:rPr>
              <a:t>Action Plan: Membership</a:t>
            </a:r>
          </a:p>
        </p:txBody>
      </p:sp>
      <p:sp>
        <p:nvSpPr>
          <p:cNvPr id="10" name="Rectangle 5"/>
          <p:cNvSpPr/>
          <p:nvPr/>
        </p:nvSpPr>
        <p:spPr>
          <a:xfrm>
            <a:off x="381000" y="25146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334963">
              <a:spcAft>
                <a:spcPts val="1800"/>
              </a:spcAft>
              <a:buFont typeface="Wingdings" pitchFamily="2" charset="2"/>
              <a:buChar char="§"/>
            </a:pPr>
            <a:r>
              <a:rPr lang="en-US" altLang="zh-CN" sz="2800" dirty="0" smtClean="0">
                <a:solidFill>
                  <a:srgbClr val="002060"/>
                </a:solidFill>
              </a:rPr>
              <a:t>Membership Building Programs for Clubs: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200400"/>
          <a:ext cx="8610600" cy="2438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971800"/>
                <a:gridCol w="25908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Program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C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Dates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C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bg1"/>
                          </a:solidFill>
                        </a:rPr>
                        <a:t>Requirement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36C">
                        <a:alpha val="70980"/>
                      </a:srgbClr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Smedley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Award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Aug 1 – Sep 30</a:t>
                      </a:r>
                      <a:endParaRPr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400" b="0" dirty="0" smtClean="0"/>
                        <a:t>5 new, dual, or reinstated members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Talk Up Toastmasters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Feb 1 – Mar 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2600" b="0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Beat the Clock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May 1 – Jun 30</a:t>
                      </a:r>
                      <a:endParaRPr lang="en-US" sz="2400" b="0" dirty="0"/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2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9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NCYU and Chiayi Toastmasters, Ross Tsai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38200" y="4114800"/>
            <a:ext cx="3657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953000" y="2667000"/>
            <a:ext cx="3657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953000" y="5105400"/>
            <a:ext cx="36576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1" y="368260"/>
            <a:ext cx="6063669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96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ionary_headr_blu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5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/>
          <p:nvPr/>
        </p:nvGrpSpPr>
        <p:grpSpPr>
          <a:xfrm>
            <a:off x="6851650" y="-112644"/>
            <a:ext cx="2724150" cy="1560444"/>
            <a:chOff x="6324600" y="76200"/>
            <a:chExt cx="2514600" cy="1560444"/>
          </a:xfrm>
        </p:grpSpPr>
        <p:sp>
          <p:nvSpPr>
            <p:cNvPr id="5" name="Rectangle 4"/>
            <p:cNvSpPr/>
            <p:nvPr/>
          </p:nvSpPr>
          <p:spPr>
            <a:xfrm>
              <a:off x="6943879" y="552592"/>
              <a:ext cx="1221377" cy="28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5" descr="http://www.howardcountymd.gov/uploadedImages/Home/Department_Content/Childrens_Services/resource_center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76200"/>
              <a:ext cx="2514600" cy="1560444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412750" y="2391016"/>
            <a:ext cx="9245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spcAft>
                <a:spcPts val="1200"/>
              </a:spcAft>
              <a:buFont typeface="+mj-lt"/>
              <a:buAutoNum type="alphaLcPeriod"/>
            </a:pP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Club Leadership Handbook </a:t>
            </a:r>
            <a:r>
              <a:rPr lang="zh-CN" altLang="en-US" sz="2400" b="1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分會領導手冊</a:t>
            </a:r>
            <a:r>
              <a:rPr lang="zh-CN" alt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：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/>
            </a:r>
            <a:b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</a:b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	English: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  <a:hlinkClick r:id="rId4"/>
              </a:rPr>
              <a:t>http://www.toastmasters.org/clh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/>
            </a:r>
            <a:b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</a:b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	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繁體中文</a:t>
            </a: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: </a:t>
            </a:r>
            <a:r>
              <a:rPr lang="en-US" altLang="zh-CN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  <a:hlinkClick r:id="rId5"/>
              </a:rPr>
              <a:t>http://www.toastmasters.org/CT1310PDF</a:t>
            </a:r>
            <a:endParaRPr lang="en-US" sz="2600" dirty="0" smtClean="0">
              <a:solidFill>
                <a:schemeClr val="accent2">
                  <a:lumMod val="50000"/>
                </a:schemeClr>
              </a:solidFill>
              <a:latin typeface="BacktalkSerif BTN" pitchFamily="18" charset="0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lphaLcPeriod"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 </a:t>
            </a:r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Distinguished Club Program </a:t>
            </a:r>
            <a:r>
              <a:rPr lang="zh-TW" altLang="en-US" sz="2400" b="1" dirty="0" smtClean="0">
                <a:solidFill>
                  <a:schemeClr val="accent2">
                    <a:lumMod val="50000"/>
                  </a:schemeClr>
                </a:solidFill>
                <a:latin typeface="SimSun" pitchFamily="2" charset="-122"/>
                <a:ea typeface="SimSun" pitchFamily="2" charset="-122"/>
              </a:rPr>
              <a:t>傑出分會計劃</a:t>
            </a:r>
            <a:r>
              <a:rPr lang="zh-CN" alt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：</a:t>
            </a:r>
            <a:endParaRPr lang="en-US" altLang="zh-CN" sz="2600" dirty="0" smtClean="0">
              <a:solidFill>
                <a:schemeClr val="accent2">
                  <a:lumMod val="50000"/>
                </a:schemeClr>
              </a:solidFill>
              <a:latin typeface="BacktalkSerif BTN" pitchFamily="18" charset="0"/>
            </a:endParaRPr>
          </a:p>
          <a:p>
            <a:pPr marL="971550" lvl="1" indent="-514350">
              <a:lnSpc>
                <a:spcPts val="4000"/>
              </a:lnSpc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	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English: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  <a:hlinkClick r:id="rId6"/>
              </a:rPr>
              <a:t>http://www.toastmasters.org/EN-1111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BacktalkSerif BTN" pitchFamily="18" charset="0"/>
            </a:endParaRPr>
          </a:p>
          <a:p>
            <a:pPr marL="971550" lvl="1" indent="-514350">
              <a:lnSpc>
                <a:spcPts val="4000"/>
              </a:lnSpc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	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繁體中文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</a:rPr>
              <a:t>: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BacktalkSerif BTN" pitchFamily="18" charset="0"/>
                <a:hlinkClick r:id="rId7"/>
              </a:rPr>
              <a:t>http://www.toastmasters.org/CT-1111</a:t>
            </a:r>
            <a:endParaRPr lang="en-US" sz="2400" dirty="0" smtClean="0">
              <a:solidFill>
                <a:schemeClr val="accent2">
                  <a:lumMod val="50000"/>
                </a:schemeClr>
              </a:solidFill>
              <a:latin typeface="BacktalkSerif BTN" pitchFamily="18" charset="0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tionary_headr_blu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7"/>
          <p:cNvGrpSpPr/>
          <p:nvPr/>
        </p:nvGrpSpPr>
        <p:grpSpPr>
          <a:xfrm>
            <a:off x="6851650" y="-112644"/>
            <a:ext cx="2724150" cy="1560444"/>
            <a:chOff x="6324600" y="76200"/>
            <a:chExt cx="2514600" cy="1560444"/>
          </a:xfrm>
        </p:grpSpPr>
        <p:sp>
          <p:nvSpPr>
            <p:cNvPr id="5" name="Rectangle 4"/>
            <p:cNvSpPr/>
            <p:nvPr/>
          </p:nvSpPr>
          <p:spPr>
            <a:xfrm>
              <a:off x="6943879" y="552592"/>
              <a:ext cx="1221377" cy="2873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5" descr="http://www.howardcountymd.gov/uploadedImages/Home/Department_Content/Childrens_Services/resource_center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76200"/>
              <a:ext cx="2514600" cy="1560444"/>
            </a:xfrm>
            <a:prstGeom prst="rect">
              <a:avLst/>
            </a:prstGeom>
            <a:noFill/>
          </p:spPr>
        </p:pic>
      </p:grpSp>
      <p:sp>
        <p:nvSpPr>
          <p:cNvPr id="3" name="TextBox 2"/>
          <p:cNvSpPr txBox="1"/>
          <p:nvPr/>
        </p:nvSpPr>
        <p:spPr>
          <a:xfrm>
            <a:off x="577850" y="2286000"/>
            <a:ext cx="85026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4000"/>
              </a:lnSpc>
              <a:buFont typeface="+mj-lt"/>
              <a:buAutoNum type="alphaLcPeriod"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Member Achievement Record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會員成就記錄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514350" indent="-514350">
              <a:lnSpc>
                <a:spcPts val="4000"/>
              </a:lnSpc>
              <a:buFont typeface="+mj-lt"/>
              <a:buAutoNum type="alphaLcPeriod"/>
            </a:pP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The Successful Club Series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成功分會系列</a:t>
            </a:r>
            <a:endParaRPr lang="en-US" altLang="zh-CN" sz="2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ts val="4000"/>
              </a:lnSpc>
              <a:buFont typeface="+mj-lt"/>
              <a:buAutoNum type="alphaLcPeriod"/>
            </a:pP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Membership Building Programs for Clubs</a:t>
            </a:r>
            <a:r>
              <a:rPr lang="en-US" alt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8800"/>
            <a:ext cx="9906000" cy="4044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46955" y="533400"/>
            <a:ext cx="6207148" cy="121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傑出分會計劃和成功分會計劃</a:t>
            </a:r>
            <a:endParaRPr lang="en-US" altLang="zh-CN" sz="3600" b="1" dirty="0" smtClean="0">
              <a:solidFill>
                <a:schemeClr val="tx2">
                  <a:lumMod val="50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如何成為傑出分會</a:t>
            </a:r>
            <a:endParaRPr lang="en-US" altLang="zh-CN" sz="3200" b="1" dirty="0" smtClean="0">
              <a:solidFill>
                <a:schemeClr val="tx2">
                  <a:lumMod val="50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038600" y="-4038600"/>
            <a:ext cx="1828800" cy="9906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2" descr="D:\Personal\Languages\English\toastmaster\Brand\DarkBlueRaysGradientPNG.png"/>
          <p:cNvPicPr>
            <a:picLocks noChangeAspect="1" noChangeArrowheads="1"/>
          </p:cNvPicPr>
          <p:nvPr/>
        </p:nvPicPr>
        <p:blipFill>
          <a:blip r:embed="rId3" cstate="print"/>
          <a:srcRect l="35247" t="10030" r="5459" b="12735"/>
          <a:stretch>
            <a:fillRect/>
          </a:stretch>
        </p:blipFill>
        <p:spPr bwMode="auto">
          <a:xfrm rot="5400000">
            <a:off x="1524015" y="-1524001"/>
            <a:ext cx="6857999" cy="990600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1828800"/>
            <a:ext cx="9906000" cy="4343400"/>
          </a:xfrm>
          <a:prstGeom prst="rect">
            <a:avLst/>
          </a:prstGeom>
          <a:solidFill>
            <a:srgbClr val="FFFFFF">
              <a:alpha val="9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N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" name="Group 10"/>
          <p:cNvGrpSpPr/>
          <p:nvPr/>
        </p:nvGrpSpPr>
        <p:grpSpPr>
          <a:xfrm>
            <a:off x="3651205" y="457200"/>
            <a:ext cx="2430963" cy="2057400"/>
            <a:chOff x="2667001" y="762000"/>
            <a:chExt cx="3312992" cy="2895600"/>
          </a:xfrm>
        </p:grpSpPr>
        <p:sp>
          <p:nvSpPr>
            <p:cNvPr id="10" name="Rectangle 9"/>
            <p:cNvSpPr/>
            <p:nvPr/>
          </p:nvSpPr>
          <p:spPr>
            <a:xfrm>
              <a:off x="2756907" y="1919514"/>
              <a:ext cx="3136900" cy="5943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028" name="Picture 4" descr="D:\Personal\Languages\English\toastmaster\Brand\ToastmastersLogoColo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1" y="762000"/>
              <a:ext cx="3312992" cy="2895600"/>
            </a:xfrm>
            <a:prstGeom prst="rect">
              <a:avLst/>
            </a:prstGeom>
            <a:noFill/>
          </p:spPr>
        </p:pic>
      </p:grpSp>
      <p:sp>
        <p:nvSpPr>
          <p:cNvPr id="14" name="TextBox 13"/>
          <p:cNvSpPr txBox="1"/>
          <p:nvPr/>
        </p:nvSpPr>
        <p:spPr>
          <a:xfrm>
            <a:off x="457200" y="2667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Pop Quiz</a:t>
            </a:r>
            <a:endParaRPr lang="en-US" sz="4000" b="1" dirty="0">
              <a:solidFill>
                <a:srgbClr val="002060"/>
              </a:solidFill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endParaRPr lang="en-US" sz="4000" b="1" dirty="0" smtClean="0">
              <a:solidFill>
                <a:srgbClr val="002060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NCYU and Chiayi Toastmasters, Ross Tsai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3"/>
          <p:cNvSpPr txBox="1"/>
          <p:nvPr/>
        </p:nvSpPr>
        <p:spPr>
          <a:xfrm>
            <a:off x="1219214" y="52578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Eddy Lin : happy4468</a:t>
            </a: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  <a:hlinkClick r:id="rId5"/>
              </a:rPr>
              <a:t>@gmail.com</a:t>
            </a:r>
            <a:r>
              <a:rPr lang="en-US" sz="2800" b="1" dirty="0" smtClean="0">
                <a:solidFill>
                  <a:srgbClr val="002060"/>
                </a:solidFill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2750" y="143470"/>
            <a:ext cx="8997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askerville Old Face" pitchFamily="18" charset="0"/>
                <a:cs typeface="Times New Roman" pitchFamily="18" charset="0"/>
              </a:rPr>
              <a:t>Distinguished Club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傑出分會計劃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47650" y="1240304"/>
            <a:ext cx="4705350" cy="5236696"/>
            <a:chOff x="152400" y="1164104"/>
            <a:chExt cx="4343400" cy="5236696"/>
          </a:xfrm>
        </p:grpSpPr>
        <p:sp>
          <p:nvSpPr>
            <p:cNvPr id="4" name="TextBox 3"/>
            <p:cNvSpPr txBox="1"/>
            <p:nvPr/>
          </p:nvSpPr>
          <p:spPr>
            <a:xfrm>
              <a:off x="152400" y="1773704"/>
              <a:ext cx="4343400" cy="287771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2 CC</a:t>
              </a:r>
            </a:p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2 more CC</a:t>
              </a:r>
            </a:p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1 ACB, ACS or ACG</a:t>
              </a:r>
            </a:p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1 more ACB, ACS or ACG</a:t>
              </a:r>
            </a:p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1 CL, ALB, ALS or DTM</a:t>
              </a:r>
            </a:p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1 more CL, ALB, ALS or DTM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2400" y="5431304"/>
              <a:ext cx="4178808" cy="96949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zh-CN" sz="2600" dirty="0" smtClean="0">
                  <a:solidFill>
                    <a:srgbClr val="002060"/>
                  </a:solidFill>
                </a:rPr>
                <a:t>4</a:t>
              </a:r>
              <a:r>
                <a:rPr lang="en-US" sz="2600" dirty="0" smtClean="0">
                  <a:solidFill>
                    <a:srgbClr val="002060"/>
                  </a:solidFill>
                </a:rPr>
                <a:t> new members</a:t>
              </a:r>
            </a:p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altLang="zh-CN" sz="2600" dirty="0" smtClean="0">
                  <a:solidFill>
                    <a:srgbClr val="002060"/>
                  </a:solidFill>
                </a:rPr>
                <a:t>4</a:t>
              </a:r>
              <a:r>
                <a:rPr lang="en-US" sz="2600" dirty="0" smtClean="0">
                  <a:solidFill>
                    <a:srgbClr val="002060"/>
                  </a:solidFill>
                </a:rPr>
                <a:t> new members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" y="1164104"/>
              <a:ext cx="4178808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6263" indent="-576263">
                <a:spcAft>
                  <a:spcPts val="600"/>
                </a:spcAft>
              </a:pPr>
              <a:r>
                <a:rPr lang="en-US" sz="2800" dirty="0" smtClean="0">
                  <a:solidFill>
                    <a:schemeClr val="bg1"/>
                  </a:solidFill>
                </a:rPr>
                <a:t>Education 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教育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4831884"/>
              <a:ext cx="4178808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6263" indent="-576263">
                <a:spcAft>
                  <a:spcPts val="600"/>
                </a:spcAft>
              </a:pPr>
              <a:r>
                <a:rPr lang="en-US" sz="2800" dirty="0" smtClean="0">
                  <a:solidFill>
                    <a:schemeClr val="bg1"/>
                  </a:solidFill>
                </a:rPr>
                <a:t>Membership 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會員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198618" y="1240311"/>
            <a:ext cx="4527042" cy="3081248"/>
            <a:chOff x="4812792" y="1164104"/>
            <a:chExt cx="4178808" cy="3081248"/>
          </a:xfrm>
        </p:grpSpPr>
        <p:sp>
          <p:nvSpPr>
            <p:cNvPr id="7" name="Rectangle 6"/>
            <p:cNvSpPr/>
            <p:nvPr/>
          </p:nvSpPr>
          <p:spPr>
            <a:xfrm>
              <a:off x="4812792" y="1828800"/>
              <a:ext cx="4178808" cy="49244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93700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≥ 4 officers trained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2792" y="3352800"/>
              <a:ext cx="4178808" cy="89255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93700" lvl="5" indent="-393700">
                <a:spcAft>
                  <a:spcPts val="600"/>
                </a:spcAft>
                <a:buFont typeface="Wingdings" pitchFamily="2" charset="2"/>
                <a:buChar char="§"/>
              </a:pPr>
              <a:r>
                <a:rPr lang="en-US" sz="2600" dirty="0" smtClean="0">
                  <a:solidFill>
                    <a:srgbClr val="002060"/>
                  </a:solidFill>
                </a:rPr>
                <a:t>Dues on time &amp; one officer list submitted on time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12792" y="1164104"/>
              <a:ext cx="4178808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6263" indent="-576263">
                <a:spcAft>
                  <a:spcPts val="600"/>
                </a:spcAft>
              </a:pPr>
              <a:r>
                <a:rPr lang="en-US" sz="2800" dirty="0" smtClean="0">
                  <a:solidFill>
                    <a:schemeClr val="bg1"/>
                  </a:solidFill>
                </a:rPr>
                <a:t>Training 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培訓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12792" y="2688104"/>
              <a:ext cx="4178808" cy="5232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576263" indent="-576263">
                <a:spcAft>
                  <a:spcPts val="600"/>
                </a:spcAft>
              </a:pPr>
              <a:r>
                <a:rPr lang="en-US" sz="2800" dirty="0" smtClean="0">
                  <a:solidFill>
                    <a:schemeClr val="bg1"/>
                  </a:solidFill>
                </a:rPr>
                <a:t>Admi</a:t>
              </a:r>
              <a:r>
                <a:rPr lang="en-US" altLang="zh-CN" sz="2800" dirty="0" smtClean="0">
                  <a:solidFill>
                    <a:schemeClr val="bg1"/>
                  </a:solidFill>
                </a:rPr>
                <a:t>ni</a:t>
              </a:r>
              <a:r>
                <a:rPr lang="en-US" sz="2800" dirty="0" smtClean="0">
                  <a:solidFill>
                    <a:schemeClr val="bg1"/>
                  </a:solidFill>
                </a:rPr>
                <a:t>stration </a:t>
              </a:r>
              <a:r>
                <a:rPr lang="zh-CN" altLang="en-US" sz="2400" dirty="0" smtClean="0">
                  <a:solidFill>
                    <a:schemeClr val="bg1"/>
                  </a:solidFill>
                </a:rPr>
                <a:t>行政</a:t>
              </a:r>
              <a:endParaRPr lang="en-US" sz="28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2750" y="143470"/>
            <a:ext cx="8997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Baskerville Old Face" pitchFamily="18" charset="0"/>
                <a:cs typeface="Times New Roman" pitchFamily="18" charset="0"/>
              </a:rPr>
              <a:t>Distinguished Club Program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Baskerville Old Face" pitchFamily="18" charset="0"/>
                <a:cs typeface="Times New Roman" pitchFamily="18" charset="0"/>
              </a:rPr>
              <a:t>傑出分會計劃</a:t>
            </a:r>
            <a:endParaRPr lang="en-US" altLang="zh-CN" sz="2800" b="1" dirty="0" smtClean="0">
              <a:solidFill>
                <a:schemeClr val="tx2">
                  <a:lumMod val="50000"/>
                </a:schemeClr>
              </a:solidFill>
              <a:latin typeface="Baskerville Old Face" pitchFamily="18" charset="0"/>
              <a:cs typeface="Times New Roman" pitchFamily="18" charset="0"/>
            </a:endParaRPr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8200" y="2362200"/>
            <a:ext cx="4526280" cy="1369606"/>
          </a:xfrm>
          <a:prstGeom prst="rect">
            <a:avLst/>
          </a:prstGeom>
          <a:solidFill>
            <a:srgbClr val="942E3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20 members or 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chemeClr val="bg1"/>
                </a:solidFill>
              </a:rPr>
              <a:t>A</a:t>
            </a:r>
            <a:r>
              <a:rPr lang="en-US" sz="2600" dirty="0" smtClean="0">
                <a:solidFill>
                  <a:schemeClr val="bg1"/>
                </a:solidFill>
              </a:rPr>
              <a:t> net growth of ≥ </a:t>
            </a:r>
            <a:r>
              <a:rPr lang="en-US" altLang="zh-CN" sz="2600" dirty="0" smtClean="0">
                <a:solidFill>
                  <a:schemeClr val="bg1"/>
                </a:solidFill>
              </a:rPr>
              <a:t>5</a:t>
            </a:r>
            <a:r>
              <a:rPr lang="en-US" sz="2600" dirty="0" smtClean="0">
                <a:solidFill>
                  <a:schemeClr val="bg1"/>
                </a:solidFill>
              </a:rPr>
              <a:t> new members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429000" cy="273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DCP: </a:t>
            </a:r>
            <a:r>
              <a:rPr lang="en-US" altLang="zh-TW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Education </a:t>
            </a: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Award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傑出</a:t>
            </a: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計劃：教育獎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600200"/>
            <a:ext cx="4023360" cy="9079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2 CC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2 more CC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8800" y="2688104"/>
            <a:ext cx="4023360" cy="9079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93700" lvl="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1 ACB, ACS or ACG</a:t>
            </a:r>
          </a:p>
          <a:p>
            <a:pPr marL="393700" lvl="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1 more ACB, ACS or ACG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38800" y="3810000"/>
            <a:ext cx="4023360" cy="907941"/>
          </a:xfrm>
          <a:prstGeom prst="rect">
            <a:avLst/>
          </a:prstGeom>
          <a:solidFill>
            <a:srgbClr val="FFFF66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1 CL, ALB, ALS or DTM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</a:rPr>
              <a:t>1 more CL, ALB, ALS or DTM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7650" y="2362200"/>
            <a:ext cx="5010150" cy="209288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</a:rPr>
              <a:t>Your club receives credit for only one type of education award per member per year 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zh-CN" altLang="en-US" sz="2400" dirty="0" smtClean="0">
                <a:solidFill>
                  <a:srgbClr val="002060"/>
                </a:solidFill>
              </a:rPr>
              <a:t>同一個教育獎項，每個會員每年只能為某個分會貢獻</a:t>
            </a:r>
            <a:r>
              <a:rPr lang="en-US" altLang="zh-CN" sz="2400" dirty="0" smtClean="0">
                <a:solidFill>
                  <a:srgbClr val="002060"/>
                </a:solidFill>
              </a:rPr>
              <a:t>1</a:t>
            </a:r>
            <a:r>
              <a:rPr lang="zh-CN" altLang="en-US" sz="2400" dirty="0" smtClean="0">
                <a:solidFill>
                  <a:srgbClr val="002060"/>
                </a:solidFill>
              </a:rPr>
              <a:t>分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7650" y="4419600"/>
            <a:ext cx="485774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</a:rPr>
              <a:t>Credit for an award may be given to only one club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zh-CN" altLang="en-US" sz="2400" dirty="0" smtClean="0">
                <a:solidFill>
                  <a:srgbClr val="002060"/>
                </a:solidFill>
              </a:rPr>
              <a:t>某一教育獎項的分數，只能給一個分會</a:t>
            </a:r>
            <a:endParaRPr lang="en-US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DCP:  Membership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傑出</a:t>
            </a: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計劃：會員成長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66560" y="1621304"/>
            <a:ext cx="2834640" cy="969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4 new members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4 new members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902565"/>
            <a:ext cx="872033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</a:rPr>
              <a:t>Who are counted as “New members”? </a:t>
            </a:r>
            <a:r>
              <a:rPr lang="zh-CN" altLang="en-US" sz="2600" dirty="0" smtClean="0">
                <a:solidFill>
                  <a:srgbClr val="002060"/>
                </a:solidFill>
              </a:rPr>
              <a:t>誰算新會員？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</a:p>
          <a:p>
            <a:pPr marL="393700" indent="-393700">
              <a:spcAft>
                <a:spcPts val="600"/>
              </a:spcAft>
            </a:pPr>
            <a:r>
              <a:rPr lang="en-US" sz="2600" dirty="0" smtClean="0">
                <a:solidFill>
                  <a:srgbClr val="002060"/>
                </a:solidFill>
              </a:rPr>
              <a:t>	</a:t>
            </a:r>
            <a:r>
              <a:rPr lang="en-US" altLang="zh-CN" sz="2600" dirty="0" smtClean="0">
                <a:solidFill>
                  <a:srgbClr val="C00000"/>
                </a:solidFill>
              </a:rPr>
              <a:t>N</a:t>
            </a:r>
            <a:r>
              <a:rPr lang="en-US" sz="2600" dirty="0" smtClean="0">
                <a:solidFill>
                  <a:srgbClr val="C00000"/>
                </a:solidFill>
              </a:rPr>
              <a:t>ew</a:t>
            </a:r>
            <a:r>
              <a:rPr lang="en-US" sz="2600" dirty="0" smtClean="0">
                <a:solidFill>
                  <a:srgbClr val="002060"/>
                </a:solidFill>
              </a:rPr>
              <a:t>, </a:t>
            </a:r>
            <a:r>
              <a:rPr lang="en-US" sz="2600" dirty="0" smtClean="0">
                <a:solidFill>
                  <a:srgbClr val="C00000"/>
                </a:solidFill>
              </a:rPr>
              <a:t>dual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altLang="zh-CN" sz="2600" dirty="0" smtClean="0">
                <a:solidFill>
                  <a:srgbClr val="002060"/>
                </a:solidFill>
              </a:rPr>
              <a:t>&amp;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reinstated</a:t>
            </a:r>
            <a:r>
              <a:rPr lang="en-US" sz="2600" dirty="0" smtClean="0">
                <a:solidFill>
                  <a:srgbClr val="002060"/>
                </a:solidFill>
              </a:rPr>
              <a:t> members</a:t>
            </a:r>
          </a:p>
          <a:p>
            <a:pPr marL="393700" indent="-393700">
              <a:spcAft>
                <a:spcPts val="600"/>
              </a:spcAft>
            </a:pPr>
            <a:endParaRPr lang="en-US" sz="2600" dirty="0" smtClean="0">
              <a:solidFill>
                <a:srgbClr val="002060"/>
              </a:solidFill>
            </a:endParaRP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rgbClr val="002060"/>
                </a:solidFill>
              </a:rPr>
              <a:t>Who are not </a:t>
            </a:r>
            <a:r>
              <a:rPr lang="en-US" sz="2600" dirty="0" smtClean="0">
                <a:solidFill>
                  <a:srgbClr val="002060"/>
                </a:solidFill>
              </a:rPr>
              <a:t>counted as “New members”? </a:t>
            </a:r>
            <a:r>
              <a:rPr lang="zh-CN" altLang="en-US" sz="2600" dirty="0" smtClean="0">
                <a:solidFill>
                  <a:srgbClr val="002060"/>
                </a:solidFill>
              </a:rPr>
              <a:t>誰不算新會員？</a:t>
            </a:r>
            <a:endParaRPr lang="en-US" altLang="zh-CN" sz="2600" dirty="0" smtClean="0">
              <a:solidFill>
                <a:srgbClr val="002060"/>
              </a:solidFill>
            </a:endParaRPr>
          </a:p>
          <a:p>
            <a:pPr marL="393700" indent="-393700">
              <a:spcAft>
                <a:spcPts val="600"/>
              </a:spcAft>
            </a:pPr>
            <a:r>
              <a:rPr lang="en-US" sz="2600" dirty="0" smtClean="0">
                <a:solidFill>
                  <a:srgbClr val="002060"/>
                </a:solidFill>
              </a:rPr>
              <a:t> 	 </a:t>
            </a:r>
            <a:r>
              <a:rPr lang="en-US" sz="2600" dirty="0" smtClean="0">
                <a:solidFill>
                  <a:srgbClr val="C00000"/>
                </a:solidFill>
              </a:rPr>
              <a:t>Transfer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altLang="zh-CN" sz="2600" dirty="0" smtClean="0">
                <a:solidFill>
                  <a:srgbClr val="002060"/>
                </a:solidFill>
              </a:rPr>
              <a:t>&amp;</a:t>
            </a:r>
            <a:r>
              <a:rPr lang="en-US" sz="2600" dirty="0" smtClean="0">
                <a:solidFill>
                  <a:srgbClr val="002060"/>
                </a:solidFill>
              </a:rPr>
              <a:t> </a:t>
            </a:r>
            <a:r>
              <a:rPr lang="en-US" sz="2600" dirty="0" smtClean="0">
                <a:solidFill>
                  <a:srgbClr val="C00000"/>
                </a:solidFill>
              </a:rPr>
              <a:t>charter</a:t>
            </a:r>
            <a:r>
              <a:rPr lang="en-US" sz="2600" dirty="0" smtClean="0">
                <a:solidFill>
                  <a:srgbClr val="002060"/>
                </a:solidFill>
              </a:rPr>
              <a:t>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DCP:  Membership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傑出</a:t>
            </a: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計劃：會員成長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1600200"/>
            <a:ext cx="3840480" cy="136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20 members or 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chemeClr val="bg1"/>
                </a:solidFill>
              </a:rPr>
              <a:t>A</a:t>
            </a:r>
            <a:r>
              <a:rPr lang="en-US" sz="2600" dirty="0" smtClean="0">
                <a:solidFill>
                  <a:schemeClr val="bg1"/>
                </a:solidFill>
              </a:rPr>
              <a:t> net growth of ≥ </a:t>
            </a:r>
            <a:r>
              <a:rPr lang="en-US" altLang="zh-CN" sz="2600" dirty="0" smtClean="0">
                <a:solidFill>
                  <a:schemeClr val="bg1"/>
                </a:solidFill>
              </a:rPr>
              <a:t>5</a:t>
            </a:r>
            <a:r>
              <a:rPr lang="en-US" sz="2600" dirty="0" smtClean="0">
                <a:solidFill>
                  <a:schemeClr val="bg1"/>
                </a:solidFill>
              </a:rPr>
              <a:t> new members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048000"/>
            <a:ext cx="362932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57200" y="4016122"/>
            <a:ext cx="2286000" cy="523220"/>
            <a:chOff x="457200" y="3565071"/>
            <a:chExt cx="2286000" cy="52322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133600" y="3810000"/>
              <a:ext cx="609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57200" y="3565071"/>
              <a:ext cx="1736373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Jul 1, 2014</a:t>
              </a:r>
              <a:endParaRPr lang="en-US" sz="2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67400" y="4038600"/>
            <a:ext cx="2788517" cy="523220"/>
            <a:chOff x="-304800" y="3565071"/>
            <a:chExt cx="2788517" cy="52322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-304800" y="3810000"/>
              <a:ext cx="838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57200" y="3565071"/>
              <a:ext cx="202651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Jun 30, 2015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25142" y="4953000"/>
            <a:ext cx="3796938" cy="523220"/>
            <a:chOff x="5225142" y="4953000"/>
            <a:chExt cx="3796938" cy="523220"/>
          </a:xfrm>
        </p:grpSpPr>
        <p:sp>
          <p:nvSpPr>
            <p:cNvPr id="20" name="TextBox 19"/>
            <p:cNvSpPr txBox="1"/>
            <p:nvPr/>
          </p:nvSpPr>
          <p:spPr>
            <a:xfrm>
              <a:off x="6553200" y="4953000"/>
              <a:ext cx="2468880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Net growth of 5</a:t>
              </a:r>
              <a:endParaRPr lang="en-US" sz="28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5225142" y="5187045"/>
              <a:ext cx="1295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DCP:  Training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傑出</a:t>
            </a: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計劃：幹部培訓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0" y="1641157"/>
            <a:ext cx="3200400" cy="4924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≥ 4 officers trained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650" y="2612648"/>
            <a:ext cx="9353550" cy="272382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2060"/>
                </a:solidFill>
              </a:rPr>
              <a:t>Credit is not given for non-officers attending in place of elected officers</a:t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zh-CN" altLang="en-US" sz="2600" dirty="0" smtClean="0">
                <a:solidFill>
                  <a:srgbClr val="002060"/>
                </a:solidFill>
              </a:rPr>
              <a:t>非幹部會員代替幹部參加幹部培訓，拿不到點數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altLang="zh-CN" sz="2600" dirty="0" smtClean="0">
                <a:solidFill>
                  <a:srgbClr val="002060"/>
                </a:solidFill>
              </a:rPr>
              <a:t>Officers must be trained in live training session </a:t>
            </a:r>
            <a:br>
              <a:rPr lang="en-US" altLang="zh-CN" sz="2600" dirty="0" smtClean="0">
                <a:solidFill>
                  <a:srgbClr val="002060"/>
                </a:solidFill>
              </a:rPr>
            </a:br>
            <a:r>
              <a:rPr lang="en-US" altLang="zh-CN" sz="2600" dirty="0" smtClean="0">
                <a:solidFill>
                  <a:srgbClr val="002060"/>
                </a:solidFill>
              </a:rPr>
              <a:t>(officers who view a video of training does not count)</a:t>
            </a:r>
            <a:br>
              <a:rPr lang="en-US" altLang="zh-CN" sz="2600" dirty="0" smtClean="0">
                <a:solidFill>
                  <a:srgbClr val="002060"/>
                </a:solidFill>
              </a:rPr>
            </a:br>
            <a:r>
              <a:rPr lang="zh-TW" altLang="en-US" sz="2600" dirty="0" smtClean="0">
                <a:solidFill>
                  <a:srgbClr val="002060"/>
                </a:solidFill>
              </a:rPr>
              <a:t>幹部必需親自出席</a:t>
            </a:r>
            <a:r>
              <a:rPr lang="zh-CN" altLang="en-US" sz="2600" dirty="0">
                <a:solidFill>
                  <a:srgbClr val="002060"/>
                </a:solidFill>
              </a:rPr>
              <a:t> </a:t>
            </a:r>
            <a:r>
              <a:rPr lang="en-US" altLang="zh-CN" sz="2600" dirty="0" smtClean="0">
                <a:solidFill>
                  <a:srgbClr val="002060"/>
                </a:solidFill>
              </a:rPr>
              <a:t>(</a:t>
            </a:r>
            <a:r>
              <a:rPr lang="zh-TW" altLang="en-US" sz="2600" dirty="0" smtClean="0">
                <a:solidFill>
                  <a:srgbClr val="002060"/>
                </a:solidFill>
              </a:rPr>
              <a:t>觀看錄影培訓不算</a:t>
            </a:r>
            <a:r>
              <a:rPr lang="en-US" altLang="zh-TW" sz="2600" dirty="0" smtClean="0">
                <a:solidFill>
                  <a:srgbClr val="002060"/>
                </a:solidFill>
              </a:rPr>
              <a:t>)</a:t>
            </a:r>
            <a:endParaRPr lang="en-US" altLang="zh-CN" sz="2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ionary_headr_blue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941"/>
          <a:stretch>
            <a:fillRect/>
          </a:stretch>
        </p:blipFill>
        <p:spPr bwMode="auto">
          <a:xfrm>
            <a:off x="0" y="-1"/>
            <a:ext cx="9906000" cy="228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384550" y="275512"/>
            <a:ext cx="62738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DCP:  Administration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傑出</a:t>
            </a:r>
            <a:r>
              <a:rPr lang="zh-TW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分會</a:t>
            </a:r>
            <a:r>
              <a:rPr lang="zh-CN" altLang="en-US" sz="3200" b="1" dirty="0" smtClean="0">
                <a:solidFill>
                  <a:schemeClr val="bg1"/>
                </a:solidFill>
                <a:latin typeface="Baskerville Old Face" pitchFamily="18" charset="0"/>
                <a:ea typeface="SimSun" pitchFamily="2" charset="-122"/>
                <a:cs typeface="Times New Roman" pitchFamily="18" charset="0"/>
              </a:rPr>
              <a:t>計劃：行政</a:t>
            </a:r>
            <a:endParaRPr lang="en-US" altLang="zh-TW" sz="3200" b="1" dirty="0" smtClean="0">
              <a:solidFill>
                <a:schemeClr val="bg1"/>
              </a:solidFill>
              <a:latin typeface="Baskerville Old Face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641157"/>
            <a:ext cx="4389120" cy="8925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Dues on time &amp; One officer list submitted on time </a:t>
            </a:r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384550" y="6356373"/>
            <a:ext cx="31369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NCYU and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Chiayi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Toastmasters, Ross Tsai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54876" y="2916704"/>
            <a:ext cx="5921826" cy="969496"/>
            <a:chOff x="217716" y="2660891"/>
            <a:chExt cx="5921826" cy="969496"/>
          </a:xfrm>
        </p:grpSpPr>
        <p:sp>
          <p:nvSpPr>
            <p:cNvPr id="10" name="TextBox 9"/>
            <p:cNvSpPr txBox="1"/>
            <p:nvPr/>
          </p:nvSpPr>
          <p:spPr>
            <a:xfrm>
              <a:off x="217716" y="2694213"/>
              <a:ext cx="2103120" cy="892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 smtClean="0">
                  <a:solidFill>
                    <a:srgbClr val="002060"/>
                  </a:solidFill>
                </a:rPr>
                <a:t>Dues deadline</a:t>
              </a:r>
              <a:br>
                <a:rPr lang="en-US" sz="2600" dirty="0" smtClean="0">
                  <a:solidFill>
                    <a:srgbClr val="002060"/>
                  </a:solidFill>
                </a:rPr>
              </a:br>
              <a:r>
                <a:rPr lang="zh-CN" altLang="en-US" sz="2400" dirty="0" smtClean="0">
                  <a:solidFill>
                    <a:srgbClr val="002060"/>
                  </a:solidFill>
                </a:rPr>
                <a:t>繳費期限</a:t>
              </a:r>
              <a:endParaRPr lang="en-US" sz="2600" dirty="0" smtClean="0">
                <a:solidFill>
                  <a:srgbClr val="002060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430237" y="2660891"/>
              <a:ext cx="3709305" cy="969496"/>
              <a:chOff x="2286000" y="2660891"/>
              <a:chExt cx="3709305" cy="969496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465613" y="2660891"/>
                <a:ext cx="3529692" cy="9694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93700" indent="-393700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Sep 30, 2014 (Oct 10)</a:t>
                </a:r>
              </a:p>
              <a:p>
                <a:pPr marL="393700" indent="-393700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Mar 31, 2015 (Apr 10)</a:t>
                </a:r>
              </a:p>
            </p:txBody>
          </p:sp>
          <p:sp>
            <p:nvSpPr>
              <p:cNvPr id="11" name="Left Brace 10"/>
              <p:cNvSpPr/>
              <p:nvPr/>
            </p:nvSpPr>
            <p:spPr>
              <a:xfrm>
                <a:off x="2286000" y="2786742"/>
                <a:ext cx="228600" cy="685800"/>
              </a:xfrm>
              <a:prstGeom prst="leftBrac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33102" y="4429150"/>
            <a:ext cx="5943600" cy="991934"/>
            <a:chOff x="321129" y="2660891"/>
            <a:chExt cx="5943600" cy="991934"/>
          </a:xfrm>
        </p:grpSpPr>
        <p:sp>
          <p:nvSpPr>
            <p:cNvPr id="15" name="TextBox 14"/>
            <p:cNvSpPr txBox="1"/>
            <p:nvPr/>
          </p:nvSpPr>
          <p:spPr>
            <a:xfrm>
              <a:off x="321129" y="2683329"/>
              <a:ext cx="2834640" cy="9694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600" dirty="0" smtClean="0">
                  <a:solidFill>
                    <a:srgbClr val="002060"/>
                  </a:solidFill>
                </a:rPr>
                <a:t>Officer list deadlin</a:t>
              </a:r>
              <a:r>
                <a:rPr lang="en-US" sz="2400" dirty="0" smtClean="0">
                  <a:solidFill>
                    <a:srgbClr val="002060"/>
                  </a:solidFill>
                </a:rPr>
                <a:t>e</a:t>
              </a:r>
            </a:p>
            <a:p>
              <a:pPr>
                <a:spcAft>
                  <a:spcPts val="600"/>
                </a:spcAft>
              </a:pPr>
              <a:r>
                <a:rPr lang="zh-CN" altLang="en-US" sz="2400" dirty="0" smtClean="0">
                  <a:solidFill>
                    <a:srgbClr val="002060"/>
                  </a:solidFill>
                </a:rPr>
                <a:t>幹部名單期限</a:t>
              </a:r>
              <a:endParaRPr lang="en-US" sz="2600" dirty="0" smtClean="0">
                <a:solidFill>
                  <a:srgbClr val="002060"/>
                </a:solidFill>
              </a:endParaRPr>
            </a:p>
          </p:txBody>
        </p:sp>
        <p:grpSp>
          <p:nvGrpSpPr>
            <p:cNvPr id="16" name="Group 11"/>
            <p:cNvGrpSpPr/>
            <p:nvPr/>
          </p:nvGrpSpPr>
          <p:grpSpPr>
            <a:xfrm>
              <a:off x="3140529" y="2660891"/>
              <a:ext cx="3124200" cy="969496"/>
              <a:chOff x="2996292" y="2660891"/>
              <a:chExt cx="3124200" cy="96949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3243942" y="2660891"/>
                <a:ext cx="2876550" cy="9694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93700" indent="-393700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Jun 30, 2014</a:t>
                </a:r>
              </a:p>
              <a:p>
                <a:pPr marL="393700" indent="-393700">
                  <a:spcAft>
                    <a:spcPts val="600"/>
                  </a:spcAft>
                </a:pPr>
                <a:r>
                  <a:rPr lang="en-US" sz="2600" dirty="0" smtClean="0">
                    <a:solidFill>
                      <a:srgbClr val="002060"/>
                    </a:solidFill>
                  </a:rPr>
                  <a:t>Dec 31, 2014</a:t>
                </a:r>
              </a:p>
            </p:txBody>
          </p:sp>
          <p:sp>
            <p:nvSpPr>
              <p:cNvPr id="18" name="Left Brace 17"/>
              <p:cNvSpPr/>
              <p:nvPr/>
            </p:nvSpPr>
            <p:spPr>
              <a:xfrm>
                <a:off x="2996292" y="2786742"/>
                <a:ext cx="228600" cy="685800"/>
              </a:xfrm>
              <a:prstGeom prst="leftBrace">
                <a:avLst/>
              </a:prstGeom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6507480" y="2895600"/>
            <a:ext cx="2560320" cy="969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≥  </a:t>
            </a:r>
            <a:r>
              <a:rPr lang="en-US" altLang="zh-CN" sz="2600" dirty="0" smtClean="0">
                <a:solidFill>
                  <a:schemeClr val="bg1"/>
                </a:solidFill>
              </a:rPr>
              <a:t>8 members</a:t>
            </a:r>
          </a:p>
          <a:p>
            <a:pPr marL="393700" indent="-39370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≥ 3 renewing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94960" y="4419600"/>
            <a:ext cx="2834640" cy="9694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93700" indent="-393700">
              <a:spcAft>
                <a:spcPts val="600"/>
              </a:spcAft>
            </a:pPr>
            <a:r>
              <a:rPr lang="en-US" altLang="zh-CN" sz="2600" dirty="0" smtClean="0">
                <a:solidFill>
                  <a:schemeClr val="bg1"/>
                </a:solidFill>
              </a:rPr>
              <a:t>“Pay it forward”</a:t>
            </a:r>
          </a:p>
          <a:p>
            <a:pPr marL="393700" indent="-393700">
              <a:spcAft>
                <a:spcPts val="600"/>
              </a:spcAft>
            </a:pPr>
            <a:r>
              <a:rPr lang="zh-CN" altLang="en-US" sz="2400" dirty="0" smtClean="0">
                <a:solidFill>
                  <a:schemeClr val="bg1"/>
                </a:solidFill>
              </a:rPr>
              <a:t>前人種樹後人乘涼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674</Words>
  <Application>Microsoft Office PowerPoint</Application>
  <PresentationFormat>A4 紙張 (210x297 公釐)</PresentationFormat>
  <Paragraphs>161</Paragraphs>
  <Slides>20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20</vt:i4>
      </vt:variant>
    </vt:vector>
  </HeadingPairs>
  <TitlesOfParts>
    <vt:vector size="22" baseType="lpstr">
      <vt:lpstr>Office Theme</vt:lpstr>
      <vt:lpstr>2_Office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YC</dc:creator>
  <cp:lastModifiedBy>mstea</cp:lastModifiedBy>
  <cp:revision>234</cp:revision>
  <dcterms:created xsi:type="dcterms:W3CDTF">2014-03-09T03:15:14Z</dcterms:created>
  <dcterms:modified xsi:type="dcterms:W3CDTF">2015-02-03T12:14:05Z</dcterms:modified>
</cp:coreProperties>
</file>